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4"/>
  </p:sldMasterIdLst>
  <p:notesMasterIdLst>
    <p:notesMasterId r:id="rId15"/>
  </p:notesMasterIdLst>
  <p:sldIdLst>
    <p:sldId id="258" r:id="rId5"/>
    <p:sldId id="260" r:id="rId6"/>
    <p:sldId id="262" r:id="rId7"/>
    <p:sldId id="264" r:id="rId8"/>
    <p:sldId id="269" r:id="rId9"/>
    <p:sldId id="267" r:id="rId10"/>
    <p:sldId id="271" r:id="rId11"/>
    <p:sldId id="270" r:id="rId12"/>
    <p:sldId id="273" r:id="rId13"/>
    <p:sldId id="272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5E5"/>
    <a:srgbClr val="E1F0FB"/>
    <a:srgbClr val="F9E7E7"/>
    <a:srgbClr val="BFDFDA"/>
    <a:srgbClr val="FEF4FE"/>
    <a:srgbClr val="FCE4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5D32FF-8577-4B46-BCBD-32D5130EF932}" v="326" dt="2024-11-29T17:10:47.5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55" autoAdjust="0"/>
  </p:normalViewPr>
  <p:slideViewPr>
    <p:cSldViewPr snapToGrid="0">
      <p:cViewPr>
        <p:scale>
          <a:sx n="79" d="100"/>
          <a:sy n="79" d="100"/>
        </p:scale>
        <p:origin x="835" y="4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3197" y="3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F5E93F-91BF-4154-BE42-15AB955C6E1E}" type="doc">
      <dgm:prSet loTypeId="urn:microsoft.com/office/officeart/2005/8/layout/hierarchy3" loCatId="hierarchy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07F9ABBD-49D6-4325-B664-276D114F4C85}">
      <dgm:prSet/>
      <dgm:spPr/>
      <dgm:t>
        <a:bodyPr/>
        <a:lstStyle/>
        <a:p>
          <a:r>
            <a:rPr lang="en-GB" b="1"/>
            <a:t>Introduction</a:t>
          </a:r>
          <a:endParaRPr lang="en-GB"/>
        </a:p>
      </dgm:t>
    </dgm:pt>
    <dgm:pt modelId="{6DA37882-7651-46E3-AA5A-EF5AD3D24852}" type="parTrans" cxnId="{3EE4C7F8-8791-4A41-BEB1-F5E342A43D23}">
      <dgm:prSet/>
      <dgm:spPr/>
      <dgm:t>
        <a:bodyPr/>
        <a:lstStyle/>
        <a:p>
          <a:endParaRPr lang="en-GB"/>
        </a:p>
      </dgm:t>
    </dgm:pt>
    <dgm:pt modelId="{1C3DB9DD-2E1C-4311-9133-50C4BCEDFCD7}" type="sibTrans" cxnId="{3EE4C7F8-8791-4A41-BEB1-F5E342A43D23}">
      <dgm:prSet/>
      <dgm:spPr/>
      <dgm:t>
        <a:bodyPr/>
        <a:lstStyle/>
        <a:p>
          <a:endParaRPr lang="en-GB"/>
        </a:p>
      </dgm:t>
    </dgm:pt>
    <dgm:pt modelId="{89A4F137-BDE6-4DEF-ABB4-888F4F7821CB}">
      <dgm:prSet/>
      <dgm:spPr/>
      <dgm:t>
        <a:bodyPr/>
        <a:lstStyle/>
        <a:p>
          <a:r>
            <a:rPr lang="en-GB"/>
            <a:t>Purpose of analysis and overview of the dataset.</a:t>
          </a:r>
        </a:p>
      </dgm:t>
    </dgm:pt>
    <dgm:pt modelId="{18B6BC37-01D0-49B9-BE1F-83CC295BD625}" type="parTrans" cxnId="{3595713F-0B40-43CF-8F28-8B698E45190C}">
      <dgm:prSet/>
      <dgm:spPr/>
      <dgm:t>
        <a:bodyPr/>
        <a:lstStyle/>
        <a:p>
          <a:endParaRPr lang="en-GB"/>
        </a:p>
      </dgm:t>
    </dgm:pt>
    <dgm:pt modelId="{ADBB2C0B-61B4-4439-B7EF-57A8271F8DA2}" type="sibTrans" cxnId="{3595713F-0B40-43CF-8F28-8B698E45190C}">
      <dgm:prSet/>
      <dgm:spPr/>
      <dgm:t>
        <a:bodyPr/>
        <a:lstStyle/>
        <a:p>
          <a:endParaRPr lang="en-GB"/>
        </a:p>
      </dgm:t>
    </dgm:pt>
    <dgm:pt modelId="{47EE5878-E6D1-4105-A41B-8AA2C2041F11}">
      <dgm:prSet/>
      <dgm:spPr/>
      <dgm:t>
        <a:bodyPr/>
        <a:lstStyle/>
        <a:p>
          <a:r>
            <a:rPr lang="en-GB" b="1">
              <a:latin typeface="Aptos" panose="020B0004020202020204" pitchFamily="34" charset="0"/>
            </a:rPr>
            <a:t>Key Insights</a:t>
          </a:r>
          <a:endParaRPr lang="en-GB">
            <a:latin typeface="Aptos" panose="020B0004020202020204" pitchFamily="34" charset="0"/>
          </a:endParaRPr>
        </a:p>
      </dgm:t>
    </dgm:pt>
    <dgm:pt modelId="{7807CB62-E500-400D-91D0-6C7F378BBC25}" type="parTrans" cxnId="{1C85F3FA-86CB-4C28-8476-B14901E63575}">
      <dgm:prSet/>
      <dgm:spPr/>
      <dgm:t>
        <a:bodyPr/>
        <a:lstStyle/>
        <a:p>
          <a:endParaRPr lang="en-GB"/>
        </a:p>
      </dgm:t>
    </dgm:pt>
    <dgm:pt modelId="{21BAF729-F9E2-42A7-87BE-550954001833}" type="sibTrans" cxnId="{1C85F3FA-86CB-4C28-8476-B14901E63575}">
      <dgm:prSet/>
      <dgm:spPr/>
      <dgm:t>
        <a:bodyPr/>
        <a:lstStyle/>
        <a:p>
          <a:endParaRPr lang="en-GB"/>
        </a:p>
      </dgm:t>
    </dgm:pt>
    <dgm:pt modelId="{B1346DFA-DFAA-4C01-BF0F-EE2CE54649FB}">
      <dgm:prSet/>
      <dgm:spPr/>
      <dgm:t>
        <a:bodyPr/>
        <a:lstStyle/>
        <a:p>
          <a:r>
            <a:rPr lang="en-GB"/>
            <a:t>Distribution of wine quality.</a:t>
          </a:r>
        </a:p>
      </dgm:t>
    </dgm:pt>
    <dgm:pt modelId="{C959D99D-D711-4D97-A21E-AC7C7511C320}" type="parTrans" cxnId="{C8001372-415B-4C78-B27B-3B634394D0D0}">
      <dgm:prSet/>
      <dgm:spPr/>
      <dgm:t>
        <a:bodyPr/>
        <a:lstStyle/>
        <a:p>
          <a:endParaRPr lang="en-GB"/>
        </a:p>
      </dgm:t>
    </dgm:pt>
    <dgm:pt modelId="{19CE11BC-CC00-4CDA-A13D-DBEE8BF044AB}" type="sibTrans" cxnId="{C8001372-415B-4C78-B27B-3B634394D0D0}">
      <dgm:prSet/>
      <dgm:spPr/>
      <dgm:t>
        <a:bodyPr/>
        <a:lstStyle/>
        <a:p>
          <a:endParaRPr lang="en-GB"/>
        </a:p>
      </dgm:t>
    </dgm:pt>
    <dgm:pt modelId="{E54F52E8-FFF1-41F8-AFEF-8183DA1F1FCC}">
      <dgm:prSet/>
      <dgm:spPr/>
      <dgm:t>
        <a:bodyPr/>
        <a:lstStyle/>
        <a:p>
          <a:r>
            <a:rPr lang="en-GB"/>
            <a:t>Trends and patterns in wine quality.</a:t>
          </a:r>
        </a:p>
      </dgm:t>
    </dgm:pt>
    <dgm:pt modelId="{699092A6-0D9A-473A-BFF2-0AF7805BBF42}" type="parTrans" cxnId="{D7A5849B-A13B-4B43-8BB6-6EDC917170C2}">
      <dgm:prSet/>
      <dgm:spPr/>
      <dgm:t>
        <a:bodyPr/>
        <a:lstStyle/>
        <a:p>
          <a:endParaRPr lang="en-GB"/>
        </a:p>
      </dgm:t>
    </dgm:pt>
    <dgm:pt modelId="{4F594353-D3A5-4EC2-9170-E69C4D108A57}" type="sibTrans" cxnId="{D7A5849B-A13B-4B43-8BB6-6EDC917170C2}">
      <dgm:prSet/>
      <dgm:spPr/>
      <dgm:t>
        <a:bodyPr/>
        <a:lstStyle/>
        <a:p>
          <a:endParaRPr lang="en-GB"/>
        </a:p>
      </dgm:t>
    </dgm:pt>
    <dgm:pt modelId="{8BCB203E-EAF2-4140-AB0C-6B2E864D246F}">
      <dgm:prSet/>
      <dgm:spPr/>
      <dgm:t>
        <a:bodyPr/>
        <a:lstStyle/>
        <a:p>
          <a:r>
            <a:rPr lang="en-GB" b="1" dirty="0"/>
            <a:t>Data Visualizations</a:t>
          </a:r>
          <a:endParaRPr lang="en-GB" dirty="0"/>
        </a:p>
      </dgm:t>
    </dgm:pt>
    <dgm:pt modelId="{FF162297-755A-403B-A4FF-56F5A2FB50FE}" type="parTrans" cxnId="{E376A116-88DC-4867-B348-90B39C63CAC5}">
      <dgm:prSet/>
      <dgm:spPr/>
      <dgm:t>
        <a:bodyPr/>
        <a:lstStyle/>
        <a:p>
          <a:endParaRPr lang="en-GB"/>
        </a:p>
      </dgm:t>
    </dgm:pt>
    <dgm:pt modelId="{7B45D822-46DF-4197-A9CC-A3EAF97E40FB}" type="sibTrans" cxnId="{E376A116-88DC-4867-B348-90B39C63CAC5}">
      <dgm:prSet/>
      <dgm:spPr/>
      <dgm:t>
        <a:bodyPr/>
        <a:lstStyle/>
        <a:p>
          <a:endParaRPr lang="en-GB"/>
        </a:p>
      </dgm:t>
    </dgm:pt>
    <dgm:pt modelId="{830194EE-3310-432B-9203-46215B8DADD6}">
      <dgm:prSet/>
      <dgm:spPr/>
      <dgm:t>
        <a:bodyPr/>
        <a:lstStyle/>
        <a:p>
          <a:r>
            <a:rPr lang="en-GB"/>
            <a:t>Attribute correlations.</a:t>
          </a:r>
        </a:p>
      </dgm:t>
    </dgm:pt>
    <dgm:pt modelId="{F72C254E-9D0F-4E6F-A27E-B9CCC41BB3B1}" type="parTrans" cxnId="{5AD2705C-32EB-4346-BF18-7A6809293983}">
      <dgm:prSet/>
      <dgm:spPr/>
      <dgm:t>
        <a:bodyPr/>
        <a:lstStyle/>
        <a:p>
          <a:endParaRPr lang="en-GB"/>
        </a:p>
      </dgm:t>
    </dgm:pt>
    <dgm:pt modelId="{C7EF9108-6FEC-4A53-8CEC-3C40820E532E}" type="sibTrans" cxnId="{5AD2705C-32EB-4346-BF18-7A6809293983}">
      <dgm:prSet/>
      <dgm:spPr/>
      <dgm:t>
        <a:bodyPr/>
        <a:lstStyle/>
        <a:p>
          <a:endParaRPr lang="en-GB"/>
        </a:p>
      </dgm:t>
    </dgm:pt>
    <dgm:pt modelId="{168E552F-5A9E-426A-A098-F5C940853944}">
      <dgm:prSet/>
      <dgm:spPr/>
      <dgm:t>
        <a:bodyPr/>
        <a:lstStyle/>
        <a:p>
          <a:r>
            <a:rPr lang="en-GB"/>
            <a:t>Alcohol content vs. quality.</a:t>
          </a:r>
        </a:p>
      </dgm:t>
    </dgm:pt>
    <dgm:pt modelId="{6CB061DF-E075-44C8-85EA-5A519B892EF9}" type="parTrans" cxnId="{4FEB3FE9-4189-4A66-9B5D-82290F53BFFB}">
      <dgm:prSet/>
      <dgm:spPr/>
      <dgm:t>
        <a:bodyPr/>
        <a:lstStyle/>
        <a:p>
          <a:endParaRPr lang="en-GB"/>
        </a:p>
      </dgm:t>
    </dgm:pt>
    <dgm:pt modelId="{9151A9DD-7A5A-4786-8EC2-0861E67A1769}" type="sibTrans" cxnId="{4FEB3FE9-4189-4A66-9B5D-82290F53BFFB}">
      <dgm:prSet/>
      <dgm:spPr/>
      <dgm:t>
        <a:bodyPr/>
        <a:lstStyle/>
        <a:p>
          <a:endParaRPr lang="en-GB"/>
        </a:p>
      </dgm:t>
    </dgm:pt>
    <dgm:pt modelId="{4A1F2153-FE56-41D1-8996-FFA5E9773D39}">
      <dgm:prSet/>
      <dgm:spPr/>
      <dgm:t>
        <a:bodyPr/>
        <a:lstStyle/>
        <a:p>
          <a:r>
            <a:rPr lang="en-GB" b="1" dirty="0"/>
            <a:t>Recommendations</a:t>
          </a:r>
          <a:endParaRPr lang="en-GB" dirty="0"/>
        </a:p>
      </dgm:t>
    </dgm:pt>
    <dgm:pt modelId="{EB00CB6E-0A58-4855-99A0-A240F44D6912}" type="parTrans" cxnId="{E7398801-1E04-4690-A6F5-DA68071EDF6C}">
      <dgm:prSet/>
      <dgm:spPr/>
      <dgm:t>
        <a:bodyPr/>
        <a:lstStyle/>
        <a:p>
          <a:endParaRPr lang="en-GB"/>
        </a:p>
      </dgm:t>
    </dgm:pt>
    <dgm:pt modelId="{21994E56-362C-497F-8ED7-D4619F1B16ED}" type="sibTrans" cxnId="{E7398801-1E04-4690-A6F5-DA68071EDF6C}">
      <dgm:prSet/>
      <dgm:spPr/>
      <dgm:t>
        <a:bodyPr/>
        <a:lstStyle/>
        <a:p>
          <a:endParaRPr lang="en-GB"/>
        </a:p>
      </dgm:t>
    </dgm:pt>
    <dgm:pt modelId="{2A99236F-C9A9-400C-B832-15A7C363D6C8}">
      <dgm:prSet/>
      <dgm:spPr/>
      <dgm:t>
        <a:bodyPr/>
        <a:lstStyle/>
        <a:p>
          <a:r>
            <a:rPr lang="en-GB" dirty="0"/>
            <a:t>Actionable strategies for production and marketing.</a:t>
          </a:r>
        </a:p>
      </dgm:t>
    </dgm:pt>
    <dgm:pt modelId="{C7D67A9B-8327-4FAA-A290-096F2F5C9A10}" type="parTrans" cxnId="{86DF965D-2128-4C4C-AD49-2DA543878C1E}">
      <dgm:prSet/>
      <dgm:spPr/>
      <dgm:t>
        <a:bodyPr/>
        <a:lstStyle/>
        <a:p>
          <a:endParaRPr lang="en-GB"/>
        </a:p>
      </dgm:t>
    </dgm:pt>
    <dgm:pt modelId="{4011DDC4-F31B-4D42-B653-3221BEC9E1D0}" type="sibTrans" cxnId="{86DF965D-2128-4C4C-AD49-2DA543878C1E}">
      <dgm:prSet/>
      <dgm:spPr/>
      <dgm:t>
        <a:bodyPr/>
        <a:lstStyle/>
        <a:p>
          <a:endParaRPr lang="en-GB"/>
        </a:p>
      </dgm:t>
    </dgm:pt>
    <dgm:pt modelId="{E39558C1-A335-4E54-B722-E4C759787595}">
      <dgm:prSet/>
      <dgm:spPr/>
      <dgm:t>
        <a:bodyPr/>
        <a:lstStyle/>
        <a:p>
          <a:r>
            <a:rPr lang="en-GB" b="1" dirty="0"/>
            <a:t>Design Thinking Process</a:t>
          </a:r>
          <a:endParaRPr lang="en-GB" dirty="0"/>
        </a:p>
      </dgm:t>
    </dgm:pt>
    <dgm:pt modelId="{5E6D72B7-5BF8-4F5C-A3A8-842951E294CE}" type="parTrans" cxnId="{82BC9BFA-D30A-4517-B303-2F1481CBC94A}">
      <dgm:prSet/>
      <dgm:spPr/>
      <dgm:t>
        <a:bodyPr/>
        <a:lstStyle/>
        <a:p>
          <a:endParaRPr lang="en-GB"/>
        </a:p>
      </dgm:t>
    </dgm:pt>
    <dgm:pt modelId="{5CD4B7AB-E348-4818-9B53-8CBA39592B8D}" type="sibTrans" cxnId="{82BC9BFA-D30A-4517-B303-2F1481CBC94A}">
      <dgm:prSet/>
      <dgm:spPr/>
      <dgm:t>
        <a:bodyPr/>
        <a:lstStyle/>
        <a:p>
          <a:endParaRPr lang="en-GB"/>
        </a:p>
      </dgm:t>
    </dgm:pt>
    <dgm:pt modelId="{7BE316C4-5472-49CD-9E2F-2E4C87562450}">
      <dgm:prSet/>
      <dgm:spPr/>
      <dgm:t>
        <a:bodyPr/>
        <a:lstStyle/>
        <a:p>
          <a:r>
            <a:rPr lang="en-GB" dirty="0"/>
            <a:t>Overview of principles and steps in designing this presentation.</a:t>
          </a:r>
        </a:p>
      </dgm:t>
    </dgm:pt>
    <dgm:pt modelId="{0567880D-8CDE-4EF5-8344-F74C1FD1B4F5}" type="parTrans" cxnId="{9EED5222-4684-4881-967F-6394F4473628}">
      <dgm:prSet/>
      <dgm:spPr/>
      <dgm:t>
        <a:bodyPr/>
        <a:lstStyle/>
        <a:p>
          <a:endParaRPr lang="en-GB"/>
        </a:p>
      </dgm:t>
    </dgm:pt>
    <dgm:pt modelId="{2048C9E2-1DD4-4C85-B89D-76B91570F145}" type="sibTrans" cxnId="{9EED5222-4684-4881-967F-6394F4473628}">
      <dgm:prSet/>
      <dgm:spPr/>
      <dgm:t>
        <a:bodyPr/>
        <a:lstStyle/>
        <a:p>
          <a:endParaRPr lang="en-GB"/>
        </a:p>
      </dgm:t>
    </dgm:pt>
    <dgm:pt modelId="{12FB3837-A871-4B5A-B911-B60AE710F490}">
      <dgm:prSet/>
      <dgm:spPr/>
      <dgm:t>
        <a:bodyPr/>
        <a:lstStyle/>
        <a:p>
          <a:r>
            <a:rPr lang="en-GB" b="1" dirty="0"/>
            <a:t>Conclusion</a:t>
          </a:r>
          <a:endParaRPr lang="en-GB" dirty="0"/>
        </a:p>
      </dgm:t>
    </dgm:pt>
    <dgm:pt modelId="{2C8BA90C-FACE-41FC-817F-EA8FD85AADD3}" type="parTrans" cxnId="{63594559-332A-4BEC-9BE3-FAD81DDB46FB}">
      <dgm:prSet/>
      <dgm:spPr/>
      <dgm:t>
        <a:bodyPr/>
        <a:lstStyle/>
        <a:p>
          <a:endParaRPr lang="en-GB"/>
        </a:p>
      </dgm:t>
    </dgm:pt>
    <dgm:pt modelId="{9D9E7512-558D-443F-8427-89A017B0F36A}" type="sibTrans" cxnId="{63594559-332A-4BEC-9BE3-FAD81DDB46FB}">
      <dgm:prSet/>
      <dgm:spPr/>
      <dgm:t>
        <a:bodyPr/>
        <a:lstStyle/>
        <a:p>
          <a:endParaRPr lang="en-GB"/>
        </a:p>
      </dgm:t>
    </dgm:pt>
    <dgm:pt modelId="{07250C67-7B07-46B1-B8EF-48402551BE34}">
      <dgm:prSet/>
      <dgm:spPr/>
      <dgm:t>
        <a:bodyPr/>
        <a:lstStyle/>
        <a:p>
          <a:r>
            <a:rPr lang="en-GB"/>
            <a:t>Summary of findings and next steps.</a:t>
          </a:r>
        </a:p>
      </dgm:t>
    </dgm:pt>
    <dgm:pt modelId="{4EF97DBB-32FD-4040-A99C-781E0298C0C6}" type="parTrans" cxnId="{FC09CB4A-227F-45DD-9775-EAEB400A9B6C}">
      <dgm:prSet/>
      <dgm:spPr/>
      <dgm:t>
        <a:bodyPr/>
        <a:lstStyle/>
        <a:p>
          <a:endParaRPr lang="en-GB"/>
        </a:p>
      </dgm:t>
    </dgm:pt>
    <dgm:pt modelId="{9DF1FCA1-D34F-4A9C-A736-28895710D8AA}" type="sibTrans" cxnId="{FC09CB4A-227F-45DD-9775-EAEB400A9B6C}">
      <dgm:prSet/>
      <dgm:spPr/>
      <dgm:t>
        <a:bodyPr/>
        <a:lstStyle/>
        <a:p>
          <a:endParaRPr lang="en-GB"/>
        </a:p>
      </dgm:t>
    </dgm:pt>
    <dgm:pt modelId="{4BD1BC35-F7DF-4D4F-9DE1-B12F1700290B}">
      <dgm:prSet/>
      <dgm:spPr/>
      <dgm:t>
        <a:bodyPr/>
        <a:lstStyle/>
        <a:p>
          <a:r>
            <a:rPr lang="en-GB"/>
            <a:t>Quality distribution.</a:t>
          </a:r>
        </a:p>
      </dgm:t>
    </dgm:pt>
    <dgm:pt modelId="{BAC382D8-DFD8-47F5-92F8-6FADAD2FEFDA}" type="sibTrans" cxnId="{8B0BBE4C-9FCC-4D17-B229-2F09B7E6B152}">
      <dgm:prSet/>
      <dgm:spPr/>
      <dgm:t>
        <a:bodyPr/>
        <a:lstStyle/>
        <a:p>
          <a:endParaRPr lang="en-GB"/>
        </a:p>
      </dgm:t>
    </dgm:pt>
    <dgm:pt modelId="{8326D47E-0A29-4F37-A289-0DADE53833DF}" type="parTrans" cxnId="{8B0BBE4C-9FCC-4D17-B229-2F09B7E6B152}">
      <dgm:prSet/>
      <dgm:spPr/>
      <dgm:t>
        <a:bodyPr/>
        <a:lstStyle/>
        <a:p>
          <a:endParaRPr lang="en-GB"/>
        </a:p>
      </dgm:t>
    </dgm:pt>
    <dgm:pt modelId="{CF8B8A57-CEAD-4638-B78A-EF325227BD30}" type="pres">
      <dgm:prSet presAssocID="{73F5E93F-91BF-4154-BE42-15AB955C6E1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525DFE2-4427-4A98-BFA0-AABF326FD948}" type="pres">
      <dgm:prSet presAssocID="{07F9ABBD-49D6-4325-B664-276D114F4C85}" presName="root" presStyleCnt="0"/>
      <dgm:spPr/>
    </dgm:pt>
    <dgm:pt modelId="{F5C15AC4-C65B-4870-B14A-DAD1AD04406C}" type="pres">
      <dgm:prSet presAssocID="{07F9ABBD-49D6-4325-B664-276D114F4C85}" presName="rootComposite" presStyleCnt="0"/>
      <dgm:spPr/>
    </dgm:pt>
    <dgm:pt modelId="{651DCC82-4E35-44B9-9D5B-8544A1B9D459}" type="pres">
      <dgm:prSet presAssocID="{07F9ABBD-49D6-4325-B664-276D114F4C85}" presName="rootText" presStyleLbl="node1" presStyleIdx="0" presStyleCnt="6"/>
      <dgm:spPr/>
    </dgm:pt>
    <dgm:pt modelId="{9D5416CB-C0C4-44BF-9772-1F57B9AF498F}" type="pres">
      <dgm:prSet presAssocID="{07F9ABBD-49D6-4325-B664-276D114F4C85}" presName="rootConnector" presStyleLbl="node1" presStyleIdx="0" presStyleCnt="6"/>
      <dgm:spPr/>
    </dgm:pt>
    <dgm:pt modelId="{61EA48DA-6BEC-4F08-9CF0-930E09DA5EC8}" type="pres">
      <dgm:prSet presAssocID="{07F9ABBD-49D6-4325-B664-276D114F4C85}" presName="childShape" presStyleCnt="0"/>
      <dgm:spPr/>
    </dgm:pt>
    <dgm:pt modelId="{684CC26F-6830-4993-8100-1A42DEF24D59}" type="pres">
      <dgm:prSet presAssocID="{18B6BC37-01D0-49B9-BE1F-83CC295BD625}" presName="Name13" presStyleLbl="parChTrans1D2" presStyleIdx="0" presStyleCnt="9"/>
      <dgm:spPr/>
    </dgm:pt>
    <dgm:pt modelId="{D437ADD7-D9B8-4129-827B-FD48CA7AE97A}" type="pres">
      <dgm:prSet presAssocID="{89A4F137-BDE6-4DEF-ABB4-888F4F7821CB}" presName="childText" presStyleLbl="bgAcc1" presStyleIdx="0" presStyleCnt="9">
        <dgm:presLayoutVars>
          <dgm:bulletEnabled val="1"/>
        </dgm:presLayoutVars>
      </dgm:prSet>
      <dgm:spPr/>
    </dgm:pt>
    <dgm:pt modelId="{D2B4A6DC-7797-4AEC-B0B1-854E7C24550F}" type="pres">
      <dgm:prSet presAssocID="{47EE5878-E6D1-4105-A41B-8AA2C2041F11}" presName="root" presStyleCnt="0"/>
      <dgm:spPr/>
    </dgm:pt>
    <dgm:pt modelId="{AEBCDA2F-076D-4850-9B54-4B3DB91EFDFA}" type="pres">
      <dgm:prSet presAssocID="{47EE5878-E6D1-4105-A41B-8AA2C2041F11}" presName="rootComposite" presStyleCnt="0"/>
      <dgm:spPr/>
    </dgm:pt>
    <dgm:pt modelId="{A68B81C3-7068-4E64-9297-636F49D4BE39}" type="pres">
      <dgm:prSet presAssocID="{47EE5878-E6D1-4105-A41B-8AA2C2041F11}" presName="rootText" presStyleLbl="node1" presStyleIdx="1" presStyleCnt="6"/>
      <dgm:spPr/>
    </dgm:pt>
    <dgm:pt modelId="{69ED47B6-9079-4D46-B37D-13DD47F34511}" type="pres">
      <dgm:prSet presAssocID="{47EE5878-E6D1-4105-A41B-8AA2C2041F11}" presName="rootConnector" presStyleLbl="node1" presStyleIdx="1" presStyleCnt="6"/>
      <dgm:spPr/>
    </dgm:pt>
    <dgm:pt modelId="{EF973363-DE7D-40B8-B8F1-7524F003DCDB}" type="pres">
      <dgm:prSet presAssocID="{47EE5878-E6D1-4105-A41B-8AA2C2041F11}" presName="childShape" presStyleCnt="0"/>
      <dgm:spPr/>
    </dgm:pt>
    <dgm:pt modelId="{73A2A064-0AD7-4207-86AA-8D8B2183D52A}" type="pres">
      <dgm:prSet presAssocID="{C959D99D-D711-4D97-A21E-AC7C7511C320}" presName="Name13" presStyleLbl="parChTrans1D2" presStyleIdx="1" presStyleCnt="9"/>
      <dgm:spPr/>
    </dgm:pt>
    <dgm:pt modelId="{3429F39A-C2D9-441C-B0E3-62D6C714737A}" type="pres">
      <dgm:prSet presAssocID="{B1346DFA-DFAA-4C01-BF0F-EE2CE54649FB}" presName="childText" presStyleLbl="bgAcc1" presStyleIdx="1" presStyleCnt="9">
        <dgm:presLayoutVars>
          <dgm:bulletEnabled val="1"/>
        </dgm:presLayoutVars>
      </dgm:prSet>
      <dgm:spPr/>
    </dgm:pt>
    <dgm:pt modelId="{6D23C682-92FA-4296-8933-4801448B8521}" type="pres">
      <dgm:prSet presAssocID="{699092A6-0D9A-473A-BFF2-0AF7805BBF42}" presName="Name13" presStyleLbl="parChTrans1D2" presStyleIdx="2" presStyleCnt="9"/>
      <dgm:spPr/>
    </dgm:pt>
    <dgm:pt modelId="{E359C3B6-8940-4839-A19E-88DC1D765054}" type="pres">
      <dgm:prSet presAssocID="{E54F52E8-FFF1-41F8-AFEF-8183DA1F1FCC}" presName="childText" presStyleLbl="bgAcc1" presStyleIdx="2" presStyleCnt="9">
        <dgm:presLayoutVars>
          <dgm:bulletEnabled val="1"/>
        </dgm:presLayoutVars>
      </dgm:prSet>
      <dgm:spPr/>
    </dgm:pt>
    <dgm:pt modelId="{5CF19C5A-FDF3-4B5E-B6C7-BAE273CB5539}" type="pres">
      <dgm:prSet presAssocID="{8BCB203E-EAF2-4140-AB0C-6B2E864D246F}" presName="root" presStyleCnt="0"/>
      <dgm:spPr/>
    </dgm:pt>
    <dgm:pt modelId="{AC469E7D-E7C0-4754-90BB-A19F373234F0}" type="pres">
      <dgm:prSet presAssocID="{8BCB203E-EAF2-4140-AB0C-6B2E864D246F}" presName="rootComposite" presStyleCnt="0"/>
      <dgm:spPr/>
    </dgm:pt>
    <dgm:pt modelId="{EDCC9A02-1DAB-438B-B414-4026DB1A12B4}" type="pres">
      <dgm:prSet presAssocID="{8BCB203E-EAF2-4140-AB0C-6B2E864D246F}" presName="rootText" presStyleLbl="node1" presStyleIdx="2" presStyleCnt="6"/>
      <dgm:spPr/>
    </dgm:pt>
    <dgm:pt modelId="{96121B73-A20C-474E-83BE-3B61495CE547}" type="pres">
      <dgm:prSet presAssocID="{8BCB203E-EAF2-4140-AB0C-6B2E864D246F}" presName="rootConnector" presStyleLbl="node1" presStyleIdx="2" presStyleCnt="6"/>
      <dgm:spPr/>
    </dgm:pt>
    <dgm:pt modelId="{7AD0EEDE-0CCB-4760-A51D-E13166236120}" type="pres">
      <dgm:prSet presAssocID="{8BCB203E-EAF2-4140-AB0C-6B2E864D246F}" presName="childShape" presStyleCnt="0"/>
      <dgm:spPr/>
    </dgm:pt>
    <dgm:pt modelId="{62B52A11-E567-464E-A6CD-F0CF6C8C14C1}" type="pres">
      <dgm:prSet presAssocID="{8326D47E-0A29-4F37-A289-0DADE53833DF}" presName="Name13" presStyleLbl="parChTrans1D2" presStyleIdx="3" presStyleCnt="9"/>
      <dgm:spPr/>
    </dgm:pt>
    <dgm:pt modelId="{0BA64D89-F3B2-4F29-A616-F95151824782}" type="pres">
      <dgm:prSet presAssocID="{4BD1BC35-F7DF-4D4F-9DE1-B12F1700290B}" presName="childText" presStyleLbl="bgAcc1" presStyleIdx="3" presStyleCnt="9">
        <dgm:presLayoutVars>
          <dgm:bulletEnabled val="1"/>
        </dgm:presLayoutVars>
      </dgm:prSet>
      <dgm:spPr/>
    </dgm:pt>
    <dgm:pt modelId="{33F3B851-5315-4095-84A0-7DB0194E6645}" type="pres">
      <dgm:prSet presAssocID="{F72C254E-9D0F-4E6F-A27E-B9CCC41BB3B1}" presName="Name13" presStyleLbl="parChTrans1D2" presStyleIdx="4" presStyleCnt="9"/>
      <dgm:spPr/>
    </dgm:pt>
    <dgm:pt modelId="{7E13281C-8152-46B9-8386-F73FB647B589}" type="pres">
      <dgm:prSet presAssocID="{830194EE-3310-432B-9203-46215B8DADD6}" presName="childText" presStyleLbl="bgAcc1" presStyleIdx="4" presStyleCnt="9">
        <dgm:presLayoutVars>
          <dgm:bulletEnabled val="1"/>
        </dgm:presLayoutVars>
      </dgm:prSet>
      <dgm:spPr/>
    </dgm:pt>
    <dgm:pt modelId="{97C562F4-24A0-4A2C-9283-4966E640788E}" type="pres">
      <dgm:prSet presAssocID="{6CB061DF-E075-44C8-85EA-5A519B892EF9}" presName="Name13" presStyleLbl="parChTrans1D2" presStyleIdx="5" presStyleCnt="9"/>
      <dgm:spPr/>
    </dgm:pt>
    <dgm:pt modelId="{2FBF2693-F4EA-4DD9-8E0C-2E1C7B21E492}" type="pres">
      <dgm:prSet presAssocID="{168E552F-5A9E-426A-A098-F5C940853944}" presName="childText" presStyleLbl="bgAcc1" presStyleIdx="5" presStyleCnt="9">
        <dgm:presLayoutVars>
          <dgm:bulletEnabled val="1"/>
        </dgm:presLayoutVars>
      </dgm:prSet>
      <dgm:spPr/>
    </dgm:pt>
    <dgm:pt modelId="{A7772D49-CDE5-498B-BD9B-E36BE04C132E}" type="pres">
      <dgm:prSet presAssocID="{4A1F2153-FE56-41D1-8996-FFA5E9773D39}" presName="root" presStyleCnt="0"/>
      <dgm:spPr/>
    </dgm:pt>
    <dgm:pt modelId="{114C551C-06EF-4F5D-9ED9-0AFBE7ABD7F9}" type="pres">
      <dgm:prSet presAssocID="{4A1F2153-FE56-41D1-8996-FFA5E9773D39}" presName="rootComposite" presStyleCnt="0"/>
      <dgm:spPr/>
    </dgm:pt>
    <dgm:pt modelId="{941DC5B5-F904-41FA-984D-224BE8D6907C}" type="pres">
      <dgm:prSet presAssocID="{4A1F2153-FE56-41D1-8996-FFA5E9773D39}" presName="rootText" presStyleLbl="node1" presStyleIdx="3" presStyleCnt="6" custLinFactX="21063" custLinFactNeighborX="100000" custLinFactNeighborY="-9150"/>
      <dgm:spPr/>
    </dgm:pt>
    <dgm:pt modelId="{E4B29393-96F8-48A8-A925-E3E307249E3C}" type="pres">
      <dgm:prSet presAssocID="{4A1F2153-FE56-41D1-8996-FFA5E9773D39}" presName="rootConnector" presStyleLbl="node1" presStyleIdx="3" presStyleCnt="6"/>
      <dgm:spPr/>
    </dgm:pt>
    <dgm:pt modelId="{5A2F68E1-F3E1-4806-A6AB-3F876EE7BC5A}" type="pres">
      <dgm:prSet presAssocID="{4A1F2153-FE56-41D1-8996-FFA5E9773D39}" presName="childShape" presStyleCnt="0"/>
      <dgm:spPr/>
    </dgm:pt>
    <dgm:pt modelId="{D38D7570-CA0E-45F4-971B-8C10996E5820}" type="pres">
      <dgm:prSet presAssocID="{C7D67A9B-8327-4FAA-A290-096F2F5C9A10}" presName="Name13" presStyleLbl="parChTrans1D2" presStyleIdx="6" presStyleCnt="9"/>
      <dgm:spPr/>
    </dgm:pt>
    <dgm:pt modelId="{97D3C27C-8EEA-4A01-9F78-EFFC40B9097A}" type="pres">
      <dgm:prSet presAssocID="{2A99236F-C9A9-400C-B832-15A7C363D6C8}" presName="childText" presStyleLbl="bgAcc1" presStyleIdx="6" presStyleCnt="9" custLinFactX="50449" custLinFactNeighborX="100000" custLinFactNeighborY="2745">
        <dgm:presLayoutVars>
          <dgm:bulletEnabled val="1"/>
        </dgm:presLayoutVars>
      </dgm:prSet>
      <dgm:spPr/>
    </dgm:pt>
    <dgm:pt modelId="{36C075FD-448B-4E40-9656-0D7567BC4978}" type="pres">
      <dgm:prSet presAssocID="{E39558C1-A335-4E54-B722-E4C759787595}" presName="root" presStyleCnt="0"/>
      <dgm:spPr/>
    </dgm:pt>
    <dgm:pt modelId="{DF544B39-184E-4A93-BD34-91A2EC29EAF6}" type="pres">
      <dgm:prSet presAssocID="{E39558C1-A335-4E54-B722-E4C759787595}" presName="rootComposite" presStyleCnt="0"/>
      <dgm:spPr/>
    </dgm:pt>
    <dgm:pt modelId="{D32AB94B-6D3E-4150-BFD8-9E0B67D99152}" type="pres">
      <dgm:prSet presAssocID="{E39558C1-A335-4E54-B722-E4C759787595}" presName="rootText" presStyleLbl="node1" presStyleIdx="4" presStyleCnt="6" custLinFactX="-19304" custLinFactNeighborX="-100000" custLinFactNeighborY="-3519"/>
      <dgm:spPr/>
    </dgm:pt>
    <dgm:pt modelId="{ABDD7F8E-E818-4DF5-B83C-415660B8290A}" type="pres">
      <dgm:prSet presAssocID="{E39558C1-A335-4E54-B722-E4C759787595}" presName="rootConnector" presStyleLbl="node1" presStyleIdx="4" presStyleCnt="6"/>
      <dgm:spPr/>
    </dgm:pt>
    <dgm:pt modelId="{7D795AC7-E650-4F13-9B0B-41AB865B6347}" type="pres">
      <dgm:prSet presAssocID="{E39558C1-A335-4E54-B722-E4C759787595}" presName="childShape" presStyleCnt="0"/>
      <dgm:spPr/>
    </dgm:pt>
    <dgm:pt modelId="{62EBB8CF-2242-4957-A567-106E1A161ED8}" type="pres">
      <dgm:prSet presAssocID="{0567880D-8CDE-4EF5-8344-F74C1FD1B4F5}" presName="Name13" presStyleLbl="parChTrans1D2" presStyleIdx="7" presStyleCnt="9"/>
      <dgm:spPr/>
    </dgm:pt>
    <dgm:pt modelId="{1E11A5E5-6170-4615-B982-30BA0DD19F63}" type="pres">
      <dgm:prSet presAssocID="{7BE316C4-5472-49CD-9E2F-2E4C87562450}" presName="childText" presStyleLbl="bgAcc1" presStyleIdx="7" presStyleCnt="9" custLinFactX="-49569" custLinFactNeighborX="-100000" custLinFactNeighborY="12669">
        <dgm:presLayoutVars>
          <dgm:bulletEnabled val="1"/>
        </dgm:presLayoutVars>
      </dgm:prSet>
      <dgm:spPr/>
    </dgm:pt>
    <dgm:pt modelId="{EA3D0917-D40A-41E0-AF62-29FFFD8623B4}" type="pres">
      <dgm:prSet presAssocID="{12FB3837-A871-4B5A-B911-B60AE710F490}" presName="root" presStyleCnt="0"/>
      <dgm:spPr/>
    </dgm:pt>
    <dgm:pt modelId="{FA0652FB-2FF7-43E2-B0FB-DCB4CC017E90}" type="pres">
      <dgm:prSet presAssocID="{12FB3837-A871-4B5A-B911-B60AE710F490}" presName="rootComposite" presStyleCnt="0"/>
      <dgm:spPr/>
    </dgm:pt>
    <dgm:pt modelId="{EF301724-1289-4FDD-AFCA-87AB4BCD100B}" type="pres">
      <dgm:prSet presAssocID="{12FB3837-A871-4B5A-B911-B60AE710F490}" presName="rootText" presStyleLbl="node1" presStyleIdx="5" presStyleCnt="6"/>
      <dgm:spPr/>
    </dgm:pt>
    <dgm:pt modelId="{DD9D411F-03F2-4CD1-A650-13A1AABC338B}" type="pres">
      <dgm:prSet presAssocID="{12FB3837-A871-4B5A-B911-B60AE710F490}" presName="rootConnector" presStyleLbl="node1" presStyleIdx="5" presStyleCnt="6"/>
      <dgm:spPr/>
    </dgm:pt>
    <dgm:pt modelId="{DB75FC7A-0EA9-45B4-A848-2E1F8A44CF34}" type="pres">
      <dgm:prSet presAssocID="{12FB3837-A871-4B5A-B911-B60AE710F490}" presName="childShape" presStyleCnt="0"/>
      <dgm:spPr/>
    </dgm:pt>
    <dgm:pt modelId="{5899460C-2F52-4C0F-A26B-B5F5D3406A55}" type="pres">
      <dgm:prSet presAssocID="{4EF97DBB-32FD-4040-A99C-781E0298C0C6}" presName="Name13" presStyleLbl="parChTrans1D2" presStyleIdx="8" presStyleCnt="9"/>
      <dgm:spPr/>
    </dgm:pt>
    <dgm:pt modelId="{D0AD78C5-14FE-444F-B447-F562C43551CD}" type="pres">
      <dgm:prSet presAssocID="{07250C67-7B07-46B1-B8EF-48402551BE34}" presName="childText" presStyleLbl="bgAcc1" presStyleIdx="8" presStyleCnt="9">
        <dgm:presLayoutVars>
          <dgm:bulletEnabled val="1"/>
        </dgm:presLayoutVars>
      </dgm:prSet>
      <dgm:spPr/>
    </dgm:pt>
  </dgm:ptLst>
  <dgm:cxnLst>
    <dgm:cxn modelId="{E7398801-1E04-4690-A6F5-DA68071EDF6C}" srcId="{73F5E93F-91BF-4154-BE42-15AB955C6E1E}" destId="{4A1F2153-FE56-41D1-8996-FFA5E9773D39}" srcOrd="3" destOrd="0" parTransId="{EB00CB6E-0A58-4855-99A0-A240F44D6912}" sibTransId="{21994E56-362C-497F-8ED7-D4619F1B16ED}"/>
    <dgm:cxn modelId="{E376A116-88DC-4867-B348-90B39C63CAC5}" srcId="{73F5E93F-91BF-4154-BE42-15AB955C6E1E}" destId="{8BCB203E-EAF2-4140-AB0C-6B2E864D246F}" srcOrd="2" destOrd="0" parTransId="{FF162297-755A-403B-A4FF-56F5A2FB50FE}" sibTransId="{7B45D822-46DF-4197-A9CC-A3EAF97E40FB}"/>
    <dgm:cxn modelId="{90C6CF18-E189-4CFE-B8CB-7A7C0830E855}" type="presOf" srcId="{12FB3837-A871-4B5A-B911-B60AE710F490}" destId="{DD9D411F-03F2-4CD1-A650-13A1AABC338B}" srcOrd="1" destOrd="0" presId="urn:microsoft.com/office/officeart/2005/8/layout/hierarchy3"/>
    <dgm:cxn modelId="{351C6720-D52E-4EE2-A10F-A16E5083E59B}" type="presOf" srcId="{699092A6-0D9A-473A-BFF2-0AF7805BBF42}" destId="{6D23C682-92FA-4296-8933-4801448B8521}" srcOrd="0" destOrd="0" presId="urn:microsoft.com/office/officeart/2005/8/layout/hierarchy3"/>
    <dgm:cxn modelId="{9EED5222-4684-4881-967F-6394F4473628}" srcId="{E39558C1-A335-4E54-B722-E4C759787595}" destId="{7BE316C4-5472-49CD-9E2F-2E4C87562450}" srcOrd="0" destOrd="0" parTransId="{0567880D-8CDE-4EF5-8344-F74C1FD1B4F5}" sibTransId="{2048C9E2-1DD4-4C85-B89D-76B91570F145}"/>
    <dgm:cxn modelId="{6F6A073A-E17E-42A0-8EFC-497E71CFEF8D}" type="presOf" srcId="{C959D99D-D711-4D97-A21E-AC7C7511C320}" destId="{73A2A064-0AD7-4207-86AA-8D8B2183D52A}" srcOrd="0" destOrd="0" presId="urn:microsoft.com/office/officeart/2005/8/layout/hierarchy3"/>
    <dgm:cxn modelId="{4961CB3B-EC4F-458F-814B-C852F87FDECC}" type="presOf" srcId="{4BD1BC35-F7DF-4D4F-9DE1-B12F1700290B}" destId="{0BA64D89-F3B2-4F29-A616-F95151824782}" srcOrd="0" destOrd="0" presId="urn:microsoft.com/office/officeart/2005/8/layout/hierarchy3"/>
    <dgm:cxn modelId="{B618CA3D-6816-46B9-9F35-E179706D22E7}" type="presOf" srcId="{0567880D-8CDE-4EF5-8344-F74C1FD1B4F5}" destId="{62EBB8CF-2242-4957-A567-106E1A161ED8}" srcOrd="0" destOrd="0" presId="urn:microsoft.com/office/officeart/2005/8/layout/hierarchy3"/>
    <dgm:cxn modelId="{3595713F-0B40-43CF-8F28-8B698E45190C}" srcId="{07F9ABBD-49D6-4325-B664-276D114F4C85}" destId="{89A4F137-BDE6-4DEF-ABB4-888F4F7821CB}" srcOrd="0" destOrd="0" parTransId="{18B6BC37-01D0-49B9-BE1F-83CC295BD625}" sibTransId="{ADBB2C0B-61B4-4439-B7EF-57A8271F8DA2}"/>
    <dgm:cxn modelId="{5AD2705C-32EB-4346-BF18-7A6809293983}" srcId="{8BCB203E-EAF2-4140-AB0C-6B2E864D246F}" destId="{830194EE-3310-432B-9203-46215B8DADD6}" srcOrd="1" destOrd="0" parTransId="{F72C254E-9D0F-4E6F-A27E-B9CCC41BB3B1}" sibTransId="{C7EF9108-6FEC-4A53-8CEC-3C40820E532E}"/>
    <dgm:cxn modelId="{86DF965D-2128-4C4C-AD49-2DA543878C1E}" srcId="{4A1F2153-FE56-41D1-8996-FFA5E9773D39}" destId="{2A99236F-C9A9-400C-B832-15A7C363D6C8}" srcOrd="0" destOrd="0" parTransId="{C7D67A9B-8327-4FAA-A290-096F2F5C9A10}" sibTransId="{4011DDC4-F31B-4D42-B653-3221BEC9E1D0}"/>
    <dgm:cxn modelId="{F1BB2C62-5F5F-4C74-B9D6-37B643286D81}" type="presOf" srcId="{E54F52E8-FFF1-41F8-AFEF-8183DA1F1FCC}" destId="{E359C3B6-8940-4839-A19E-88DC1D765054}" srcOrd="0" destOrd="0" presId="urn:microsoft.com/office/officeart/2005/8/layout/hierarchy3"/>
    <dgm:cxn modelId="{B2002543-AC6A-4B13-95E3-C50937BC2952}" type="presOf" srcId="{8326D47E-0A29-4F37-A289-0DADE53833DF}" destId="{62B52A11-E567-464E-A6CD-F0CF6C8C14C1}" srcOrd="0" destOrd="0" presId="urn:microsoft.com/office/officeart/2005/8/layout/hierarchy3"/>
    <dgm:cxn modelId="{200B7145-440A-4033-A6D9-8A080385A613}" type="presOf" srcId="{4EF97DBB-32FD-4040-A99C-781E0298C0C6}" destId="{5899460C-2F52-4C0F-A26B-B5F5D3406A55}" srcOrd="0" destOrd="0" presId="urn:microsoft.com/office/officeart/2005/8/layout/hierarchy3"/>
    <dgm:cxn modelId="{FC09CB4A-227F-45DD-9775-EAEB400A9B6C}" srcId="{12FB3837-A871-4B5A-B911-B60AE710F490}" destId="{07250C67-7B07-46B1-B8EF-48402551BE34}" srcOrd="0" destOrd="0" parTransId="{4EF97DBB-32FD-4040-A99C-781E0298C0C6}" sibTransId="{9DF1FCA1-D34F-4A9C-A736-28895710D8AA}"/>
    <dgm:cxn modelId="{8B0BBE4C-9FCC-4D17-B229-2F09B7E6B152}" srcId="{8BCB203E-EAF2-4140-AB0C-6B2E864D246F}" destId="{4BD1BC35-F7DF-4D4F-9DE1-B12F1700290B}" srcOrd="0" destOrd="0" parTransId="{8326D47E-0A29-4F37-A289-0DADE53833DF}" sibTransId="{BAC382D8-DFD8-47F5-92F8-6FADAD2FEFDA}"/>
    <dgm:cxn modelId="{A4668E50-9CB7-442B-99EC-0E884CF36D31}" type="presOf" srcId="{18B6BC37-01D0-49B9-BE1F-83CC295BD625}" destId="{684CC26F-6830-4993-8100-1A42DEF24D59}" srcOrd="0" destOrd="0" presId="urn:microsoft.com/office/officeart/2005/8/layout/hierarchy3"/>
    <dgm:cxn modelId="{C8001372-415B-4C78-B27B-3B634394D0D0}" srcId="{47EE5878-E6D1-4105-A41B-8AA2C2041F11}" destId="{B1346DFA-DFAA-4C01-BF0F-EE2CE54649FB}" srcOrd="0" destOrd="0" parTransId="{C959D99D-D711-4D97-A21E-AC7C7511C320}" sibTransId="{19CE11BC-CC00-4CDA-A13D-DBEE8BF044AB}"/>
    <dgm:cxn modelId="{C5F0B557-5272-45A3-8782-954990C0F3BB}" type="presOf" srcId="{F72C254E-9D0F-4E6F-A27E-B9CCC41BB3B1}" destId="{33F3B851-5315-4095-84A0-7DB0194E6645}" srcOrd="0" destOrd="0" presId="urn:microsoft.com/office/officeart/2005/8/layout/hierarchy3"/>
    <dgm:cxn modelId="{6BF3D158-FD27-4CF8-B980-5E7E142DD7BE}" type="presOf" srcId="{47EE5878-E6D1-4105-A41B-8AA2C2041F11}" destId="{69ED47B6-9079-4D46-B37D-13DD47F34511}" srcOrd="1" destOrd="0" presId="urn:microsoft.com/office/officeart/2005/8/layout/hierarchy3"/>
    <dgm:cxn modelId="{0F292A59-655B-4CE4-8D5F-0BA02CB03FE0}" type="presOf" srcId="{2A99236F-C9A9-400C-B832-15A7C363D6C8}" destId="{97D3C27C-8EEA-4A01-9F78-EFFC40B9097A}" srcOrd="0" destOrd="0" presId="urn:microsoft.com/office/officeart/2005/8/layout/hierarchy3"/>
    <dgm:cxn modelId="{63594559-332A-4BEC-9BE3-FAD81DDB46FB}" srcId="{73F5E93F-91BF-4154-BE42-15AB955C6E1E}" destId="{12FB3837-A871-4B5A-B911-B60AE710F490}" srcOrd="5" destOrd="0" parTransId="{2C8BA90C-FACE-41FC-817F-EA8FD85AADD3}" sibTransId="{9D9E7512-558D-443F-8427-89A017B0F36A}"/>
    <dgm:cxn modelId="{E231727B-3226-4991-80BD-C21362CFD2D2}" type="presOf" srcId="{89A4F137-BDE6-4DEF-ABB4-888F4F7821CB}" destId="{D437ADD7-D9B8-4129-827B-FD48CA7AE97A}" srcOrd="0" destOrd="0" presId="urn:microsoft.com/office/officeart/2005/8/layout/hierarchy3"/>
    <dgm:cxn modelId="{366E977F-DB18-4772-BDED-9B544282EE9F}" type="presOf" srcId="{4A1F2153-FE56-41D1-8996-FFA5E9773D39}" destId="{941DC5B5-F904-41FA-984D-224BE8D6907C}" srcOrd="0" destOrd="0" presId="urn:microsoft.com/office/officeart/2005/8/layout/hierarchy3"/>
    <dgm:cxn modelId="{22D04384-72B1-4C55-9CAB-1D72AE1D71D9}" type="presOf" srcId="{73F5E93F-91BF-4154-BE42-15AB955C6E1E}" destId="{CF8B8A57-CEAD-4638-B78A-EF325227BD30}" srcOrd="0" destOrd="0" presId="urn:microsoft.com/office/officeart/2005/8/layout/hierarchy3"/>
    <dgm:cxn modelId="{A9994484-7025-41C2-B32E-367E30663543}" type="presOf" srcId="{07250C67-7B07-46B1-B8EF-48402551BE34}" destId="{D0AD78C5-14FE-444F-B447-F562C43551CD}" srcOrd="0" destOrd="0" presId="urn:microsoft.com/office/officeart/2005/8/layout/hierarchy3"/>
    <dgm:cxn modelId="{C3C8C385-77F6-4450-84EE-2FF566F71556}" type="presOf" srcId="{168E552F-5A9E-426A-A098-F5C940853944}" destId="{2FBF2693-F4EA-4DD9-8E0C-2E1C7B21E492}" srcOrd="0" destOrd="0" presId="urn:microsoft.com/office/officeart/2005/8/layout/hierarchy3"/>
    <dgm:cxn modelId="{90DB008B-0642-4AD2-BB16-1259DFAB60D2}" type="presOf" srcId="{4A1F2153-FE56-41D1-8996-FFA5E9773D39}" destId="{E4B29393-96F8-48A8-A925-E3E307249E3C}" srcOrd="1" destOrd="0" presId="urn:microsoft.com/office/officeart/2005/8/layout/hierarchy3"/>
    <dgm:cxn modelId="{DFC3318C-A28B-4269-A0F4-AE6A407DC2EC}" type="presOf" srcId="{830194EE-3310-432B-9203-46215B8DADD6}" destId="{7E13281C-8152-46B9-8386-F73FB647B589}" srcOrd="0" destOrd="0" presId="urn:microsoft.com/office/officeart/2005/8/layout/hierarchy3"/>
    <dgm:cxn modelId="{021D7C99-EDE3-499A-B866-532E87712182}" type="presOf" srcId="{B1346DFA-DFAA-4C01-BF0F-EE2CE54649FB}" destId="{3429F39A-C2D9-441C-B0E3-62D6C714737A}" srcOrd="0" destOrd="0" presId="urn:microsoft.com/office/officeart/2005/8/layout/hierarchy3"/>
    <dgm:cxn modelId="{D7A5849B-A13B-4B43-8BB6-6EDC917170C2}" srcId="{47EE5878-E6D1-4105-A41B-8AA2C2041F11}" destId="{E54F52E8-FFF1-41F8-AFEF-8183DA1F1FCC}" srcOrd="1" destOrd="0" parTransId="{699092A6-0D9A-473A-BFF2-0AF7805BBF42}" sibTransId="{4F594353-D3A5-4EC2-9170-E69C4D108A57}"/>
    <dgm:cxn modelId="{D7EAE8A4-9C86-4A63-A808-5F4C9FCBF966}" type="presOf" srcId="{C7D67A9B-8327-4FAA-A290-096F2F5C9A10}" destId="{D38D7570-CA0E-45F4-971B-8C10996E5820}" srcOrd="0" destOrd="0" presId="urn:microsoft.com/office/officeart/2005/8/layout/hierarchy3"/>
    <dgm:cxn modelId="{7FE09FAA-4C42-4DD1-ACA3-DD96F67C4277}" type="presOf" srcId="{6CB061DF-E075-44C8-85EA-5A519B892EF9}" destId="{97C562F4-24A0-4A2C-9283-4966E640788E}" srcOrd="0" destOrd="0" presId="urn:microsoft.com/office/officeart/2005/8/layout/hierarchy3"/>
    <dgm:cxn modelId="{E138E3AE-3E65-40A1-9769-FB1E879467CD}" type="presOf" srcId="{E39558C1-A335-4E54-B722-E4C759787595}" destId="{ABDD7F8E-E818-4DF5-B83C-415660B8290A}" srcOrd="1" destOrd="0" presId="urn:microsoft.com/office/officeart/2005/8/layout/hierarchy3"/>
    <dgm:cxn modelId="{D4A879B0-06CE-4DBD-B8FF-F1F445E65CF2}" type="presOf" srcId="{12FB3837-A871-4B5A-B911-B60AE710F490}" destId="{EF301724-1289-4FDD-AFCA-87AB4BCD100B}" srcOrd="0" destOrd="0" presId="urn:microsoft.com/office/officeart/2005/8/layout/hierarchy3"/>
    <dgm:cxn modelId="{B30641B8-BF09-4558-8414-921E9FCE397B}" type="presOf" srcId="{7BE316C4-5472-49CD-9E2F-2E4C87562450}" destId="{1E11A5E5-6170-4615-B982-30BA0DD19F63}" srcOrd="0" destOrd="0" presId="urn:microsoft.com/office/officeart/2005/8/layout/hierarchy3"/>
    <dgm:cxn modelId="{8601E0B9-CF23-4ABC-879B-1143B5D56AD8}" type="presOf" srcId="{07F9ABBD-49D6-4325-B664-276D114F4C85}" destId="{9D5416CB-C0C4-44BF-9772-1F57B9AF498F}" srcOrd="1" destOrd="0" presId="urn:microsoft.com/office/officeart/2005/8/layout/hierarchy3"/>
    <dgm:cxn modelId="{F14442C5-A520-46C9-8A90-DBE3CF8FA771}" type="presOf" srcId="{07F9ABBD-49D6-4325-B664-276D114F4C85}" destId="{651DCC82-4E35-44B9-9D5B-8544A1B9D459}" srcOrd="0" destOrd="0" presId="urn:microsoft.com/office/officeart/2005/8/layout/hierarchy3"/>
    <dgm:cxn modelId="{AB5E6BC5-C253-4824-BFA8-3F5DE684D892}" type="presOf" srcId="{47EE5878-E6D1-4105-A41B-8AA2C2041F11}" destId="{A68B81C3-7068-4E64-9297-636F49D4BE39}" srcOrd="0" destOrd="0" presId="urn:microsoft.com/office/officeart/2005/8/layout/hierarchy3"/>
    <dgm:cxn modelId="{1F233BC8-3DEC-4C18-B7FB-A2433C59C320}" type="presOf" srcId="{8BCB203E-EAF2-4140-AB0C-6B2E864D246F}" destId="{96121B73-A20C-474E-83BE-3B61495CE547}" srcOrd="1" destOrd="0" presId="urn:microsoft.com/office/officeart/2005/8/layout/hierarchy3"/>
    <dgm:cxn modelId="{EF959BC9-5C7D-4B82-B5DF-5416338676AF}" type="presOf" srcId="{E39558C1-A335-4E54-B722-E4C759787595}" destId="{D32AB94B-6D3E-4150-BFD8-9E0B67D99152}" srcOrd="0" destOrd="0" presId="urn:microsoft.com/office/officeart/2005/8/layout/hierarchy3"/>
    <dgm:cxn modelId="{4FEB3FE9-4189-4A66-9B5D-82290F53BFFB}" srcId="{8BCB203E-EAF2-4140-AB0C-6B2E864D246F}" destId="{168E552F-5A9E-426A-A098-F5C940853944}" srcOrd="2" destOrd="0" parTransId="{6CB061DF-E075-44C8-85EA-5A519B892EF9}" sibTransId="{9151A9DD-7A5A-4786-8EC2-0861E67A1769}"/>
    <dgm:cxn modelId="{3EE4C7F8-8791-4A41-BEB1-F5E342A43D23}" srcId="{73F5E93F-91BF-4154-BE42-15AB955C6E1E}" destId="{07F9ABBD-49D6-4325-B664-276D114F4C85}" srcOrd="0" destOrd="0" parTransId="{6DA37882-7651-46E3-AA5A-EF5AD3D24852}" sibTransId="{1C3DB9DD-2E1C-4311-9133-50C4BCEDFCD7}"/>
    <dgm:cxn modelId="{82BC9BFA-D30A-4517-B303-2F1481CBC94A}" srcId="{73F5E93F-91BF-4154-BE42-15AB955C6E1E}" destId="{E39558C1-A335-4E54-B722-E4C759787595}" srcOrd="4" destOrd="0" parTransId="{5E6D72B7-5BF8-4F5C-A3A8-842951E294CE}" sibTransId="{5CD4B7AB-E348-4818-9B53-8CBA39592B8D}"/>
    <dgm:cxn modelId="{1C85F3FA-86CB-4C28-8476-B14901E63575}" srcId="{73F5E93F-91BF-4154-BE42-15AB955C6E1E}" destId="{47EE5878-E6D1-4105-A41B-8AA2C2041F11}" srcOrd="1" destOrd="0" parTransId="{7807CB62-E500-400D-91D0-6C7F378BBC25}" sibTransId="{21BAF729-F9E2-42A7-87BE-550954001833}"/>
    <dgm:cxn modelId="{F8CA06FC-9001-427F-B882-1F39CBFC386D}" type="presOf" srcId="{8BCB203E-EAF2-4140-AB0C-6B2E864D246F}" destId="{EDCC9A02-1DAB-438B-B414-4026DB1A12B4}" srcOrd="0" destOrd="0" presId="urn:microsoft.com/office/officeart/2005/8/layout/hierarchy3"/>
    <dgm:cxn modelId="{8816D68F-68EB-4ADA-AABC-8597A44E9D88}" type="presParOf" srcId="{CF8B8A57-CEAD-4638-B78A-EF325227BD30}" destId="{9525DFE2-4427-4A98-BFA0-AABF326FD948}" srcOrd="0" destOrd="0" presId="urn:microsoft.com/office/officeart/2005/8/layout/hierarchy3"/>
    <dgm:cxn modelId="{80A0D7A6-C80C-43DF-B9D1-FF2F18915D2E}" type="presParOf" srcId="{9525DFE2-4427-4A98-BFA0-AABF326FD948}" destId="{F5C15AC4-C65B-4870-B14A-DAD1AD04406C}" srcOrd="0" destOrd="0" presId="urn:microsoft.com/office/officeart/2005/8/layout/hierarchy3"/>
    <dgm:cxn modelId="{9E174E08-7A8E-4EE0-84B7-122CAC62F618}" type="presParOf" srcId="{F5C15AC4-C65B-4870-B14A-DAD1AD04406C}" destId="{651DCC82-4E35-44B9-9D5B-8544A1B9D459}" srcOrd="0" destOrd="0" presId="urn:microsoft.com/office/officeart/2005/8/layout/hierarchy3"/>
    <dgm:cxn modelId="{969EA4AB-7A08-4EEE-9AB4-7037C03321CE}" type="presParOf" srcId="{F5C15AC4-C65B-4870-B14A-DAD1AD04406C}" destId="{9D5416CB-C0C4-44BF-9772-1F57B9AF498F}" srcOrd="1" destOrd="0" presId="urn:microsoft.com/office/officeart/2005/8/layout/hierarchy3"/>
    <dgm:cxn modelId="{CE0CAA39-5F97-4B75-9A26-5AD0760C6B98}" type="presParOf" srcId="{9525DFE2-4427-4A98-BFA0-AABF326FD948}" destId="{61EA48DA-6BEC-4F08-9CF0-930E09DA5EC8}" srcOrd="1" destOrd="0" presId="urn:microsoft.com/office/officeart/2005/8/layout/hierarchy3"/>
    <dgm:cxn modelId="{AE91BBB0-995A-48B2-B038-82997BA55DA3}" type="presParOf" srcId="{61EA48DA-6BEC-4F08-9CF0-930E09DA5EC8}" destId="{684CC26F-6830-4993-8100-1A42DEF24D59}" srcOrd="0" destOrd="0" presId="urn:microsoft.com/office/officeart/2005/8/layout/hierarchy3"/>
    <dgm:cxn modelId="{E6D115B9-1B55-4A2D-B9BA-BB6043CECBED}" type="presParOf" srcId="{61EA48DA-6BEC-4F08-9CF0-930E09DA5EC8}" destId="{D437ADD7-D9B8-4129-827B-FD48CA7AE97A}" srcOrd="1" destOrd="0" presId="urn:microsoft.com/office/officeart/2005/8/layout/hierarchy3"/>
    <dgm:cxn modelId="{A6F3BC99-CB2C-4D6C-AE58-01D439204EA9}" type="presParOf" srcId="{CF8B8A57-CEAD-4638-B78A-EF325227BD30}" destId="{D2B4A6DC-7797-4AEC-B0B1-854E7C24550F}" srcOrd="1" destOrd="0" presId="urn:microsoft.com/office/officeart/2005/8/layout/hierarchy3"/>
    <dgm:cxn modelId="{D60E7192-CCB0-4796-89FB-6CCEF8DE42B6}" type="presParOf" srcId="{D2B4A6DC-7797-4AEC-B0B1-854E7C24550F}" destId="{AEBCDA2F-076D-4850-9B54-4B3DB91EFDFA}" srcOrd="0" destOrd="0" presId="urn:microsoft.com/office/officeart/2005/8/layout/hierarchy3"/>
    <dgm:cxn modelId="{6BBA1AE1-50A5-4476-8149-E719A67AFE3F}" type="presParOf" srcId="{AEBCDA2F-076D-4850-9B54-4B3DB91EFDFA}" destId="{A68B81C3-7068-4E64-9297-636F49D4BE39}" srcOrd="0" destOrd="0" presId="urn:microsoft.com/office/officeart/2005/8/layout/hierarchy3"/>
    <dgm:cxn modelId="{76861AE3-642F-47DD-9FF0-99A8D9E13D0C}" type="presParOf" srcId="{AEBCDA2F-076D-4850-9B54-4B3DB91EFDFA}" destId="{69ED47B6-9079-4D46-B37D-13DD47F34511}" srcOrd="1" destOrd="0" presId="urn:microsoft.com/office/officeart/2005/8/layout/hierarchy3"/>
    <dgm:cxn modelId="{551E27EC-E34E-4A93-9F38-6F7BE8F41A91}" type="presParOf" srcId="{D2B4A6DC-7797-4AEC-B0B1-854E7C24550F}" destId="{EF973363-DE7D-40B8-B8F1-7524F003DCDB}" srcOrd="1" destOrd="0" presId="urn:microsoft.com/office/officeart/2005/8/layout/hierarchy3"/>
    <dgm:cxn modelId="{ACB5DED8-4106-43F2-89A1-309BE5648436}" type="presParOf" srcId="{EF973363-DE7D-40B8-B8F1-7524F003DCDB}" destId="{73A2A064-0AD7-4207-86AA-8D8B2183D52A}" srcOrd="0" destOrd="0" presId="urn:microsoft.com/office/officeart/2005/8/layout/hierarchy3"/>
    <dgm:cxn modelId="{315531C9-2459-4DD5-992B-6348FC150158}" type="presParOf" srcId="{EF973363-DE7D-40B8-B8F1-7524F003DCDB}" destId="{3429F39A-C2D9-441C-B0E3-62D6C714737A}" srcOrd="1" destOrd="0" presId="urn:microsoft.com/office/officeart/2005/8/layout/hierarchy3"/>
    <dgm:cxn modelId="{FDC8EF59-01FF-41BA-AFAB-DBB788162E26}" type="presParOf" srcId="{EF973363-DE7D-40B8-B8F1-7524F003DCDB}" destId="{6D23C682-92FA-4296-8933-4801448B8521}" srcOrd="2" destOrd="0" presId="urn:microsoft.com/office/officeart/2005/8/layout/hierarchy3"/>
    <dgm:cxn modelId="{397786D7-5769-4239-A461-7C3AFAFC0643}" type="presParOf" srcId="{EF973363-DE7D-40B8-B8F1-7524F003DCDB}" destId="{E359C3B6-8940-4839-A19E-88DC1D765054}" srcOrd="3" destOrd="0" presId="urn:microsoft.com/office/officeart/2005/8/layout/hierarchy3"/>
    <dgm:cxn modelId="{12A05438-968C-4603-9583-C13CAE45CDAF}" type="presParOf" srcId="{CF8B8A57-CEAD-4638-B78A-EF325227BD30}" destId="{5CF19C5A-FDF3-4B5E-B6C7-BAE273CB5539}" srcOrd="2" destOrd="0" presId="urn:microsoft.com/office/officeart/2005/8/layout/hierarchy3"/>
    <dgm:cxn modelId="{5B19A272-D959-4A2F-B328-0D200D1B39FB}" type="presParOf" srcId="{5CF19C5A-FDF3-4B5E-B6C7-BAE273CB5539}" destId="{AC469E7D-E7C0-4754-90BB-A19F373234F0}" srcOrd="0" destOrd="0" presId="urn:microsoft.com/office/officeart/2005/8/layout/hierarchy3"/>
    <dgm:cxn modelId="{0FAF4780-F301-4D4C-A7E7-8D4EC0F55481}" type="presParOf" srcId="{AC469E7D-E7C0-4754-90BB-A19F373234F0}" destId="{EDCC9A02-1DAB-438B-B414-4026DB1A12B4}" srcOrd="0" destOrd="0" presId="urn:microsoft.com/office/officeart/2005/8/layout/hierarchy3"/>
    <dgm:cxn modelId="{7C71EDF0-5EA1-409F-BF32-82EBB7C6EBF8}" type="presParOf" srcId="{AC469E7D-E7C0-4754-90BB-A19F373234F0}" destId="{96121B73-A20C-474E-83BE-3B61495CE547}" srcOrd="1" destOrd="0" presId="urn:microsoft.com/office/officeart/2005/8/layout/hierarchy3"/>
    <dgm:cxn modelId="{0C8B43C6-67F1-44E2-A76D-B7A962842DBC}" type="presParOf" srcId="{5CF19C5A-FDF3-4B5E-B6C7-BAE273CB5539}" destId="{7AD0EEDE-0CCB-4760-A51D-E13166236120}" srcOrd="1" destOrd="0" presId="urn:microsoft.com/office/officeart/2005/8/layout/hierarchy3"/>
    <dgm:cxn modelId="{8C8553B4-5794-4291-ADFD-C2C9FD507227}" type="presParOf" srcId="{7AD0EEDE-0CCB-4760-A51D-E13166236120}" destId="{62B52A11-E567-464E-A6CD-F0CF6C8C14C1}" srcOrd="0" destOrd="0" presId="urn:microsoft.com/office/officeart/2005/8/layout/hierarchy3"/>
    <dgm:cxn modelId="{7EEC4BFA-A1F9-43A9-82E8-4649DD6FC91A}" type="presParOf" srcId="{7AD0EEDE-0CCB-4760-A51D-E13166236120}" destId="{0BA64D89-F3B2-4F29-A616-F95151824782}" srcOrd="1" destOrd="0" presId="urn:microsoft.com/office/officeart/2005/8/layout/hierarchy3"/>
    <dgm:cxn modelId="{331F2067-EDC7-4DD4-AD51-7B63A1623E96}" type="presParOf" srcId="{7AD0EEDE-0CCB-4760-A51D-E13166236120}" destId="{33F3B851-5315-4095-84A0-7DB0194E6645}" srcOrd="2" destOrd="0" presId="urn:microsoft.com/office/officeart/2005/8/layout/hierarchy3"/>
    <dgm:cxn modelId="{BDC11C00-8F77-4C40-8FE2-0CA0B7DADFCB}" type="presParOf" srcId="{7AD0EEDE-0CCB-4760-A51D-E13166236120}" destId="{7E13281C-8152-46B9-8386-F73FB647B589}" srcOrd="3" destOrd="0" presId="urn:microsoft.com/office/officeart/2005/8/layout/hierarchy3"/>
    <dgm:cxn modelId="{3CBDAE4E-D796-4386-B3D6-64C7E7E10283}" type="presParOf" srcId="{7AD0EEDE-0CCB-4760-A51D-E13166236120}" destId="{97C562F4-24A0-4A2C-9283-4966E640788E}" srcOrd="4" destOrd="0" presId="urn:microsoft.com/office/officeart/2005/8/layout/hierarchy3"/>
    <dgm:cxn modelId="{2D0ACF76-1A2D-4074-9030-CEB6A4E5ECB4}" type="presParOf" srcId="{7AD0EEDE-0CCB-4760-A51D-E13166236120}" destId="{2FBF2693-F4EA-4DD9-8E0C-2E1C7B21E492}" srcOrd="5" destOrd="0" presId="urn:microsoft.com/office/officeart/2005/8/layout/hierarchy3"/>
    <dgm:cxn modelId="{5B7EA774-B379-4C7B-A125-AD8D7859295E}" type="presParOf" srcId="{CF8B8A57-CEAD-4638-B78A-EF325227BD30}" destId="{A7772D49-CDE5-498B-BD9B-E36BE04C132E}" srcOrd="3" destOrd="0" presId="urn:microsoft.com/office/officeart/2005/8/layout/hierarchy3"/>
    <dgm:cxn modelId="{69113B5F-02E7-4EFC-ABBA-FF7ED4E19C48}" type="presParOf" srcId="{A7772D49-CDE5-498B-BD9B-E36BE04C132E}" destId="{114C551C-06EF-4F5D-9ED9-0AFBE7ABD7F9}" srcOrd="0" destOrd="0" presId="urn:microsoft.com/office/officeart/2005/8/layout/hierarchy3"/>
    <dgm:cxn modelId="{8782B5F3-6838-41FA-B592-F63493E98674}" type="presParOf" srcId="{114C551C-06EF-4F5D-9ED9-0AFBE7ABD7F9}" destId="{941DC5B5-F904-41FA-984D-224BE8D6907C}" srcOrd="0" destOrd="0" presId="urn:microsoft.com/office/officeart/2005/8/layout/hierarchy3"/>
    <dgm:cxn modelId="{26D2C7A3-2535-44A3-A084-B0BB52BA475D}" type="presParOf" srcId="{114C551C-06EF-4F5D-9ED9-0AFBE7ABD7F9}" destId="{E4B29393-96F8-48A8-A925-E3E307249E3C}" srcOrd="1" destOrd="0" presId="urn:microsoft.com/office/officeart/2005/8/layout/hierarchy3"/>
    <dgm:cxn modelId="{376FCEF3-044F-4D27-A2A9-06628C65BCF4}" type="presParOf" srcId="{A7772D49-CDE5-498B-BD9B-E36BE04C132E}" destId="{5A2F68E1-F3E1-4806-A6AB-3F876EE7BC5A}" srcOrd="1" destOrd="0" presId="urn:microsoft.com/office/officeart/2005/8/layout/hierarchy3"/>
    <dgm:cxn modelId="{E9AAF8D1-BA98-451A-A057-8ADB0D0AE3DF}" type="presParOf" srcId="{5A2F68E1-F3E1-4806-A6AB-3F876EE7BC5A}" destId="{D38D7570-CA0E-45F4-971B-8C10996E5820}" srcOrd="0" destOrd="0" presId="urn:microsoft.com/office/officeart/2005/8/layout/hierarchy3"/>
    <dgm:cxn modelId="{843A1F92-D1C4-414A-8CB3-0B47019244B0}" type="presParOf" srcId="{5A2F68E1-F3E1-4806-A6AB-3F876EE7BC5A}" destId="{97D3C27C-8EEA-4A01-9F78-EFFC40B9097A}" srcOrd="1" destOrd="0" presId="urn:microsoft.com/office/officeart/2005/8/layout/hierarchy3"/>
    <dgm:cxn modelId="{758401DA-D7F9-4E69-94F2-FC20FD9CB6BE}" type="presParOf" srcId="{CF8B8A57-CEAD-4638-B78A-EF325227BD30}" destId="{36C075FD-448B-4E40-9656-0D7567BC4978}" srcOrd="4" destOrd="0" presId="urn:microsoft.com/office/officeart/2005/8/layout/hierarchy3"/>
    <dgm:cxn modelId="{AB2821A0-576F-4E55-884A-0B514C5D5D07}" type="presParOf" srcId="{36C075FD-448B-4E40-9656-0D7567BC4978}" destId="{DF544B39-184E-4A93-BD34-91A2EC29EAF6}" srcOrd="0" destOrd="0" presId="urn:microsoft.com/office/officeart/2005/8/layout/hierarchy3"/>
    <dgm:cxn modelId="{CA48E6F1-D1F0-4ABA-9769-732EDAADB565}" type="presParOf" srcId="{DF544B39-184E-4A93-BD34-91A2EC29EAF6}" destId="{D32AB94B-6D3E-4150-BFD8-9E0B67D99152}" srcOrd="0" destOrd="0" presId="urn:microsoft.com/office/officeart/2005/8/layout/hierarchy3"/>
    <dgm:cxn modelId="{FF4DF106-7DC2-4A60-8C2A-98901E25338D}" type="presParOf" srcId="{DF544B39-184E-4A93-BD34-91A2EC29EAF6}" destId="{ABDD7F8E-E818-4DF5-B83C-415660B8290A}" srcOrd="1" destOrd="0" presId="urn:microsoft.com/office/officeart/2005/8/layout/hierarchy3"/>
    <dgm:cxn modelId="{07A33143-25CD-42F8-8BF3-04BC2B3A7E80}" type="presParOf" srcId="{36C075FD-448B-4E40-9656-0D7567BC4978}" destId="{7D795AC7-E650-4F13-9B0B-41AB865B6347}" srcOrd="1" destOrd="0" presId="urn:microsoft.com/office/officeart/2005/8/layout/hierarchy3"/>
    <dgm:cxn modelId="{67ADF922-1E83-49EC-96D2-55507FFED254}" type="presParOf" srcId="{7D795AC7-E650-4F13-9B0B-41AB865B6347}" destId="{62EBB8CF-2242-4957-A567-106E1A161ED8}" srcOrd="0" destOrd="0" presId="urn:microsoft.com/office/officeart/2005/8/layout/hierarchy3"/>
    <dgm:cxn modelId="{9A64A11D-BEA3-4BB2-8A87-F5B62969BE98}" type="presParOf" srcId="{7D795AC7-E650-4F13-9B0B-41AB865B6347}" destId="{1E11A5E5-6170-4615-B982-30BA0DD19F63}" srcOrd="1" destOrd="0" presId="urn:microsoft.com/office/officeart/2005/8/layout/hierarchy3"/>
    <dgm:cxn modelId="{54289363-CF8E-480E-AC0B-7689BA5A2C90}" type="presParOf" srcId="{CF8B8A57-CEAD-4638-B78A-EF325227BD30}" destId="{EA3D0917-D40A-41E0-AF62-29FFFD8623B4}" srcOrd="5" destOrd="0" presId="urn:microsoft.com/office/officeart/2005/8/layout/hierarchy3"/>
    <dgm:cxn modelId="{B0AE587A-8070-450A-8E71-06C1ADC19411}" type="presParOf" srcId="{EA3D0917-D40A-41E0-AF62-29FFFD8623B4}" destId="{FA0652FB-2FF7-43E2-B0FB-DCB4CC017E90}" srcOrd="0" destOrd="0" presId="urn:microsoft.com/office/officeart/2005/8/layout/hierarchy3"/>
    <dgm:cxn modelId="{DF1F5253-D995-499A-AC37-A909F8D462CC}" type="presParOf" srcId="{FA0652FB-2FF7-43E2-B0FB-DCB4CC017E90}" destId="{EF301724-1289-4FDD-AFCA-87AB4BCD100B}" srcOrd="0" destOrd="0" presId="urn:microsoft.com/office/officeart/2005/8/layout/hierarchy3"/>
    <dgm:cxn modelId="{72C7A811-7031-4336-9006-FB6426828CBA}" type="presParOf" srcId="{FA0652FB-2FF7-43E2-B0FB-DCB4CC017E90}" destId="{DD9D411F-03F2-4CD1-A650-13A1AABC338B}" srcOrd="1" destOrd="0" presId="urn:microsoft.com/office/officeart/2005/8/layout/hierarchy3"/>
    <dgm:cxn modelId="{1E94E793-E542-477C-B614-D5AA62541446}" type="presParOf" srcId="{EA3D0917-D40A-41E0-AF62-29FFFD8623B4}" destId="{DB75FC7A-0EA9-45B4-A848-2E1F8A44CF34}" srcOrd="1" destOrd="0" presId="urn:microsoft.com/office/officeart/2005/8/layout/hierarchy3"/>
    <dgm:cxn modelId="{DF4D57BB-C609-47E9-B60A-AB9CC8AB5990}" type="presParOf" srcId="{DB75FC7A-0EA9-45B4-A848-2E1F8A44CF34}" destId="{5899460C-2F52-4C0F-A26B-B5F5D3406A55}" srcOrd="0" destOrd="0" presId="urn:microsoft.com/office/officeart/2005/8/layout/hierarchy3"/>
    <dgm:cxn modelId="{B397C6F7-0C16-42FB-8F3E-AF092C562205}" type="presParOf" srcId="{DB75FC7A-0EA9-45B4-A848-2E1F8A44CF34}" destId="{D0AD78C5-14FE-444F-B447-F562C43551CD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866214-31B7-4218-B38D-5CC04FD7E817}" type="doc">
      <dgm:prSet loTypeId="urn:microsoft.com/office/officeart/2005/8/layout/hList1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2079EA-D95E-48D4-9D69-701EF6735C80}">
      <dgm:prSet custT="1"/>
      <dgm:spPr>
        <a:solidFill>
          <a:schemeClr val="accent2"/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sz="2000" b="1" i="0" baseline="0" dirty="0">
              <a:latin typeface="Aptos" panose="020B0004020202020204" pitchFamily="34" charset="0"/>
            </a:rPr>
            <a:t>Purpose:</a:t>
          </a:r>
          <a:endParaRPr lang="en-US" sz="2000" b="1" dirty="0">
            <a:latin typeface="Aptos" panose="020B0004020202020204" pitchFamily="34" charset="0"/>
          </a:endParaRPr>
        </a:p>
      </dgm:t>
    </dgm:pt>
    <dgm:pt modelId="{7F689E4B-191F-4FFD-BF79-36F44FE80123}" type="parTrans" cxnId="{D8938606-F87F-4977-B871-B6F0B9843EE2}">
      <dgm:prSet/>
      <dgm:spPr/>
      <dgm:t>
        <a:bodyPr/>
        <a:lstStyle/>
        <a:p>
          <a:endParaRPr lang="en-US"/>
        </a:p>
      </dgm:t>
    </dgm:pt>
    <dgm:pt modelId="{D15EF6B4-CF3D-4ABE-85D2-F4A036BC88B6}" type="sibTrans" cxnId="{D8938606-F87F-4977-B871-B6F0B9843EE2}">
      <dgm:prSet/>
      <dgm:spPr/>
      <dgm:t>
        <a:bodyPr/>
        <a:lstStyle/>
        <a:p>
          <a:endParaRPr lang="en-US"/>
        </a:p>
      </dgm:t>
    </dgm:pt>
    <dgm:pt modelId="{1AAE596D-84C6-459E-AF14-212606FF5FA8}">
      <dgm:prSet/>
      <dgm:spPr>
        <a:solidFill>
          <a:srgbClr val="FEF4FE">
            <a:alpha val="89804"/>
          </a:srgbClr>
        </a:solidFill>
      </dgm:spPr>
      <dgm:t>
        <a:bodyPr/>
        <a:lstStyle/>
        <a:p>
          <a:r>
            <a:rPr lang="en-US" b="0" i="1" baseline="0" dirty="0"/>
            <a:t>This presentation leverages data insights to evaluate wine quality and provide actionable strategies for optimizing product standards and market performance.</a:t>
          </a:r>
          <a:endParaRPr lang="en-US" dirty="0"/>
        </a:p>
      </dgm:t>
    </dgm:pt>
    <dgm:pt modelId="{74C1D472-8DBA-4A7C-B95A-969354B63FC5}" type="parTrans" cxnId="{59F1E357-7ACD-416D-85D5-CE1851353E7A}">
      <dgm:prSet/>
      <dgm:spPr/>
      <dgm:t>
        <a:bodyPr/>
        <a:lstStyle/>
        <a:p>
          <a:endParaRPr lang="en-US"/>
        </a:p>
      </dgm:t>
    </dgm:pt>
    <dgm:pt modelId="{4E83EC9A-BE57-4890-BCE1-9C3AE5AC6D90}" type="sibTrans" cxnId="{59F1E357-7ACD-416D-85D5-CE1851353E7A}">
      <dgm:prSet/>
      <dgm:spPr/>
      <dgm:t>
        <a:bodyPr/>
        <a:lstStyle/>
        <a:p>
          <a:endParaRPr lang="en-US"/>
        </a:p>
      </dgm:t>
    </dgm:pt>
    <dgm:pt modelId="{B182EA77-F4E9-47AD-B56D-D4E9391B6D41}">
      <dgm:prSet custT="1"/>
      <dgm:spPr>
        <a:solidFill>
          <a:srgbClr val="00B0F0"/>
        </a:solidFill>
      </dgm:spPr>
      <dgm:t>
        <a:bodyPr/>
        <a:lstStyle/>
        <a:p>
          <a:r>
            <a:rPr lang="en-US" sz="2000" b="1" i="0" baseline="0" dirty="0">
              <a:latin typeface="Aptos" panose="020B0004020202020204" pitchFamily="34" charset="0"/>
            </a:rPr>
            <a:t>Background Information</a:t>
          </a:r>
          <a:r>
            <a:rPr lang="en-US" sz="2000" b="0" i="0" baseline="0" dirty="0">
              <a:latin typeface="Aptos" panose="020B0004020202020204" pitchFamily="34" charset="0"/>
            </a:rPr>
            <a:t>:</a:t>
          </a:r>
          <a:endParaRPr lang="en-US" sz="2000" dirty="0">
            <a:latin typeface="Aptos" panose="020B0004020202020204" pitchFamily="34" charset="0"/>
          </a:endParaRPr>
        </a:p>
      </dgm:t>
    </dgm:pt>
    <dgm:pt modelId="{6C1FD60C-A78B-4AC9-B349-4D4215CE46EB}" type="parTrans" cxnId="{70E0F818-B1AC-4119-BB9E-60C7F81F2A17}">
      <dgm:prSet/>
      <dgm:spPr/>
      <dgm:t>
        <a:bodyPr/>
        <a:lstStyle/>
        <a:p>
          <a:endParaRPr lang="en-US"/>
        </a:p>
      </dgm:t>
    </dgm:pt>
    <dgm:pt modelId="{D54B1A65-76E4-4E8A-8A08-3E6C5F5A1778}" type="sibTrans" cxnId="{70E0F818-B1AC-4119-BB9E-60C7F81F2A17}">
      <dgm:prSet/>
      <dgm:spPr/>
      <dgm:t>
        <a:bodyPr/>
        <a:lstStyle/>
        <a:p>
          <a:endParaRPr lang="en-US"/>
        </a:p>
      </dgm:t>
    </dgm:pt>
    <dgm:pt modelId="{B58E178B-EFC2-431A-9253-6E319F95FEAA}">
      <dgm:prSet/>
      <dgm:spPr>
        <a:solidFill>
          <a:srgbClr val="E1F0FB">
            <a:alpha val="89804"/>
          </a:srgbClr>
        </a:solidFill>
      </dgm:spPr>
      <dgm:t>
        <a:bodyPr/>
        <a:lstStyle/>
        <a:p>
          <a:r>
            <a:rPr lang="en-US" b="0" i="1" baseline="0" dirty="0"/>
            <a:t>The dataset includes over 1,357 samples of wine, analyzing factors like acidity, sugar, pH, alcohol and more content that influence quality ratings.</a:t>
          </a:r>
          <a:endParaRPr lang="en-US" dirty="0"/>
        </a:p>
      </dgm:t>
    </dgm:pt>
    <dgm:pt modelId="{C68E58DA-38AD-4E16-B5FC-B93DD7C28AA5}" type="parTrans" cxnId="{A891A8AD-0D8D-4F5B-8C9D-0CB9EAD8A077}">
      <dgm:prSet/>
      <dgm:spPr/>
      <dgm:t>
        <a:bodyPr/>
        <a:lstStyle/>
        <a:p>
          <a:endParaRPr lang="en-US"/>
        </a:p>
      </dgm:t>
    </dgm:pt>
    <dgm:pt modelId="{E5583FB0-F68E-4145-A30E-3A1334878849}" type="sibTrans" cxnId="{A891A8AD-0D8D-4F5B-8C9D-0CB9EAD8A077}">
      <dgm:prSet/>
      <dgm:spPr/>
      <dgm:t>
        <a:bodyPr/>
        <a:lstStyle/>
        <a:p>
          <a:endParaRPr lang="en-US"/>
        </a:p>
      </dgm:t>
    </dgm:pt>
    <dgm:pt modelId="{10E27E79-72A8-4FDE-B3E4-8DA75473F3B3}">
      <dgm:prSet/>
      <dgm:spPr>
        <a:solidFill>
          <a:srgbClr val="E1F0FB">
            <a:alpha val="89804"/>
          </a:srgbClr>
        </a:solidFill>
      </dgm:spPr>
      <dgm:t>
        <a:bodyPr/>
        <a:lstStyle/>
        <a:p>
          <a:r>
            <a:rPr lang="en-GB"/>
            <a:t>Quality ratings range from 3 (low) to 8 (high).</a:t>
          </a:r>
          <a:endParaRPr lang="en-US"/>
        </a:p>
      </dgm:t>
    </dgm:pt>
    <dgm:pt modelId="{E387CB79-BE07-4F33-93D3-DB153F279861}" type="parTrans" cxnId="{08EFF835-C81F-40DA-862F-332147DD3998}">
      <dgm:prSet/>
      <dgm:spPr/>
      <dgm:t>
        <a:bodyPr/>
        <a:lstStyle/>
        <a:p>
          <a:endParaRPr lang="en-US"/>
        </a:p>
      </dgm:t>
    </dgm:pt>
    <dgm:pt modelId="{2B18EA06-837B-44B4-B6C6-9B6500ECA10C}" type="sibTrans" cxnId="{08EFF835-C81F-40DA-862F-332147DD3998}">
      <dgm:prSet/>
      <dgm:spPr/>
      <dgm:t>
        <a:bodyPr/>
        <a:lstStyle/>
        <a:p>
          <a:endParaRPr lang="en-US"/>
        </a:p>
      </dgm:t>
    </dgm:pt>
    <dgm:pt modelId="{E3ED45BC-A5B5-4FC5-A2E5-9A39D4366B15}">
      <dgm:prSet custT="1"/>
      <dgm:spPr>
        <a:solidFill>
          <a:srgbClr val="00B050"/>
        </a:solidFill>
      </dgm:spPr>
      <dgm:t>
        <a:bodyPr/>
        <a:lstStyle/>
        <a:p>
          <a:r>
            <a:rPr lang="en-US" sz="2000" b="1" i="0" baseline="0" dirty="0">
              <a:latin typeface="Aptos" panose="020B0004020202020204" pitchFamily="34" charset="0"/>
            </a:rPr>
            <a:t>Key Objective</a:t>
          </a:r>
          <a:r>
            <a:rPr lang="en-US" sz="2000" b="0" i="0" baseline="0" dirty="0">
              <a:latin typeface="Aptos" panose="020B0004020202020204" pitchFamily="34" charset="0"/>
            </a:rPr>
            <a:t>:</a:t>
          </a:r>
          <a:endParaRPr lang="en-US" sz="2000" dirty="0">
            <a:latin typeface="Aptos" panose="020B0004020202020204" pitchFamily="34" charset="0"/>
          </a:endParaRPr>
        </a:p>
      </dgm:t>
    </dgm:pt>
    <dgm:pt modelId="{C6093E17-0F68-47EA-9260-446DED01DD5A}" type="parTrans" cxnId="{87C8B497-45E1-4EAF-96CA-4B9A8C5B0379}">
      <dgm:prSet/>
      <dgm:spPr/>
      <dgm:t>
        <a:bodyPr/>
        <a:lstStyle/>
        <a:p>
          <a:endParaRPr lang="en-US"/>
        </a:p>
      </dgm:t>
    </dgm:pt>
    <dgm:pt modelId="{E3749F4D-CAAC-4EA5-B7BA-297D12DE28DD}" type="sibTrans" cxnId="{87C8B497-45E1-4EAF-96CA-4B9A8C5B0379}">
      <dgm:prSet/>
      <dgm:spPr/>
      <dgm:t>
        <a:bodyPr/>
        <a:lstStyle/>
        <a:p>
          <a:endParaRPr lang="en-US"/>
        </a:p>
      </dgm:t>
    </dgm:pt>
    <dgm:pt modelId="{14D7504E-50AB-452E-B1E4-9E603A4EC544}">
      <dgm:prSet/>
      <dgm:spPr>
        <a:solidFill>
          <a:srgbClr val="BFDFDA">
            <a:alpha val="89804"/>
          </a:srgbClr>
        </a:solidFill>
      </dgm:spPr>
      <dgm:t>
        <a:bodyPr/>
        <a:lstStyle/>
        <a:p>
          <a:r>
            <a:rPr lang="en-US" b="0" i="1" baseline="0" dirty="0"/>
            <a:t>Our goal is to identify trends and correlations to improve production and marketing strategies, focusing on higher-rated wines.</a:t>
          </a:r>
          <a:endParaRPr lang="en-US" dirty="0"/>
        </a:p>
      </dgm:t>
    </dgm:pt>
    <dgm:pt modelId="{BB474E8A-0EE1-45C1-8EF6-CF07ABE44024}" type="parTrans" cxnId="{DDB60FF7-30E9-4719-AAA7-81F7BFD82F22}">
      <dgm:prSet/>
      <dgm:spPr/>
      <dgm:t>
        <a:bodyPr/>
        <a:lstStyle/>
        <a:p>
          <a:endParaRPr lang="en-US"/>
        </a:p>
      </dgm:t>
    </dgm:pt>
    <dgm:pt modelId="{BC6AE3E8-672A-4301-9C35-F8D8B9E26A17}" type="sibTrans" cxnId="{DDB60FF7-30E9-4719-AAA7-81F7BFD82F22}">
      <dgm:prSet/>
      <dgm:spPr/>
      <dgm:t>
        <a:bodyPr/>
        <a:lstStyle/>
        <a:p>
          <a:endParaRPr lang="en-US"/>
        </a:p>
      </dgm:t>
    </dgm:pt>
    <dgm:pt modelId="{646F3A4F-7911-4DFF-883F-D15DC9823E0D}" type="pres">
      <dgm:prSet presAssocID="{95866214-31B7-4218-B38D-5CC04FD7E817}" presName="Name0" presStyleCnt="0">
        <dgm:presLayoutVars>
          <dgm:dir/>
          <dgm:animLvl val="lvl"/>
          <dgm:resizeHandles val="exact"/>
        </dgm:presLayoutVars>
      </dgm:prSet>
      <dgm:spPr/>
    </dgm:pt>
    <dgm:pt modelId="{18AA16BB-F4DF-4DB9-8DAB-365E2BF7FE29}" type="pres">
      <dgm:prSet presAssocID="{5E2079EA-D95E-48D4-9D69-701EF6735C80}" presName="composite" presStyleCnt="0"/>
      <dgm:spPr/>
    </dgm:pt>
    <dgm:pt modelId="{80B8B3AF-FCDA-476F-8C78-D4BFD0BEBBC0}" type="pres">
      <dgm:prSet presAssocID="{5E2079EA-D95E-48D4-9D69-701EF6735C80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275411D3-0C1E-49B9-BA49-86606A1831F2}" type="pres">
      <dgm:prSet presAssocID="{5E2079EA-D95E-48D4-9D69-701EF6735C80}" presName="desTx" presStyleLbl="alignAccFollowNode1" presStyleIdx="0" presStyleCnt="3">
        <dgm:presLayoutVars>
          <dgm:bulletEnabled val="1"/>
        </dgm:presLayoutVars>
      </dgm:prSet>
      <dgm:spPr/>
    </dgm:pt>
    <dgm:pt modelId="{630DE9F0-C51B-485C-A5FB-779D621803AA}" type="pres">
      <dgm:prSet presAssocID="{D15EF6B4-CF3D-4ABE-85D2-F4A036BC88B6}" presName="space" presStyleCnt="0"/>
      <dgm:spPr/>
    </dgm:pt>
    <dgm:pt modelId="{768E94B0-1A35-4905-83E4-0CE8A38293DF}" type="pres">
      <dgm:prSet presAssocID="{B182EA77-F4E9-47AD-B56D-D4E9391B6D41}" presName="composite" presStyleCnt="0"/>
      <dgm:spPr/>
    </dgm:pt>
    <dgm:pt modelId="{550B9AAB-F2ED-40A5-94E5-297B20A92EE9}" type="pres">
      <dgm:prSet presAssocID="{B182EA77-F4E9-47AD-B56D-D4E9391B6D41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52017F6C-D9D6-4D6D-B215-D41F3D60CF7C}" type="pres">
      <dgm:prSet presAssocID="{B182EA77-F4E9-47AD-B56D-D4E9391B6D41}" presName="desTx" presStyleLbl="alignAccFollowNode1" presStyleIdx="1" presStyleCnt="3">
        <dgm:presLayoutVars>
          <dgm:bulletEnabled val="1"/>
        </dgm:presLayoutVars>
      </dgm:prSet>
      <dgm:spPr/>
    </dgm:pt>
    <dgm:pt modelId="{116F4DE8-923D-47A4-9793-5BF2B5067B42}" type="pres">
      <dgm:prSet presAssocID="{D54B1A65-76E4-4E8A-8A08-3E6C5F5A1778}" presName="space" presStyleCnt="0"/>
      <dgm:spPr/>
    </dgm:pt>
    <dgm:pt modelId="{5A46642C-A3DA-4C3A-98B1-9D22B1392C84}" type="pres">
      <dgm:prSet presAssocID="{E3ED45BC-A5B5-4FC5-A2E5-9A39D4366B15}" presName="composite" presStyleCnt="0"/>
      <dgm:spPr/>
    </dgm:pt>
    <dgm:pt modelId="{7FF32489-319F-4238-82A1-294360BC8D6F}" type="pres">
      <dgm:prSet presAssocID="{E3ED45BC-A5B5-4FC5-A2E5-9A39D4366B15}" presName="parTx" presStyleLbl="alignNode1" presStyleIdx="2" presStyleCnt="3" custLinFactNeighborX="156" custLinFactNeighborY="-5421">
        <dgm:presLayoutVars>
          <dgm:chMax val="0"/>
          <dgm:chPref val="0"/>
          <dgm:bulletEnabled val="1"/>
        </dgm:presLayoutVars>
      </dgm:prSet>
      <dgm:spPr/>
    </dgm:pt>
    <dgm:pt modelId="{84E646A7-D7A1-4251-99C9-211E75961B07}" type="pres">
      <dgm:prSet presAssocID="{E3ED45BC-A5B5-4FC5-A2E5-9A39D4366B15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D8938606-F87F-4977-B871-B6F0B9843EE2}" srcId="{95866214-31B7-4218-B38D-5CC04FD7E817}" destId="{5E2079EA-D95E-48D4-9D69-701EF6735C80}" srcOrd="0" destOrd="0" parTransId="{7F689E4B-191F-4FFD-BF79-36F44FE80123}" sibTransId="{D15EF6B4-CF3D-4ABE-85D2-F4A036BC88B6}"/>
    <dgm:cxn modelId="{F6B32D18-18A3-4034-9C57-4BF5F1334370}" type="presOf" srcId="{5E2079EA-D95E-48D4-9D69-701EF6735C80}" destId="{80B8B3AF-FCDA-476F-8C78-D4BFD0BEBBC0}" srcOrd="0" destOrd="0" presId="urn:microsoft.com/office/officeart/2005/8/layout/hList1"/>
    <dgm:cxn modelId="{1742B418-B1B7-4EE4-8225-87FA7C54950B}" type="presOf" srcId="{14D7504E-50AB-452E-B1E4-9E603A4EC544}" destId="{84E646A7-D7A1-4251-99C9-211E75961B07}" srcOrd="0" destOrd="0" presId="urn:microsoft.com/office/officeart/2005/8/layout/hList1"/>
    <dgm:cxn modelId="{70E0F818-B1AC-4119-BB9E-60C7F81F2A17}" srcId="{95866214-31B7-4218-B38D-5CC04FD7E817}" destId="{B182EA77-F4E9-47AD-B56D-D4E9391B6D41}" srcOrd="1" destOrd="0" parTransId="{6C1FD60C-A78B-4AC9-B349-4D4215CE46EB}" sibTransId="{D54B1A65-76E4-4E8A-8A08-3E6C5F5A1778}"/>
    <dgm:cxn modelId="{08EFF835-C81F-40DA-862F-332147DD3998}" srcId="{B182EA77-F4E9-47AD-B56D-D4E9391B6D41}" destId="{10E27E79-72A8-4FDE-B3E4-8DA75473F3B3}" srcOrd="1" destOrd="0" parTransId="{E387CB79-BE07-4F33-93D3-DB153F279861}" sibTransId="{2B18EA06-837B-44B4-B6C6-9B6500ECA10C}"/>
    <dgm:cxn modelId="{639F774B-C47B-4697-A5AE-232D0F4C0389}" type="presOf" srcId="{B58E178B-EFC2-431A-9253-6E319F95FEAA}" destId="{52017F6C-D9D6-4D6D-B215-D41F3D60CF7C}" srcOrd="0" destOrd="0" presId="urn:microsoft.com/office/officeart/2005/8/layout/hList1"/>
    <dgm:cxn modelId="{59F1E357-7ACD-416D-85D5-CE1851353E7A}" srcId="{5E2079EA-D95E-48D4-9D69-701EF6735C80}" destId="{1AAE596D-84C6-459E-AF14-212606FF5FA8}" srcOrd="0" destOrd="0" parTransId="{74C1D472-8DBA-4A7C-B95A-969354B63FC5}" sibTransId="{4E83EC9A-BE57-4890-BCE1-9C3AE5AC6D90}"/>
    <dgm:cxn modelId="{B8291289-EBD2-42C0-87A1-3127B59BCC86}" type="presOf" srcId="{1AAE596D-84C6-459E-AF14-212606FF5FA8}" destId="{275411D3-0C1E-49B9-BA49-86606A1831F2}" srcOrd="0" destOrd="0" presId="urn:microsoft.com/office/officeart/2005/8/layout/hList1"/>
    <dgm:cxn modelId="{3E53198D-7A8E-4CFE-9E87-34E955A44810}" type="presOf" srcId="{E3ED45BC-A5B5-4FC5-A2E5-9A39D4366B15}" destId="{7FF32489-319F-4238-82A1-294360BC8D6F}" srcOrd="0" destOrd="0" presId="urn:microsoft.com/office/officeart/2005/8/layout/hList1"/>
    <dgm:cxn modelId="{87C8B497-45E1-4EAF-96CA-4B9A8C5B0379}" srcId="{95866214-31B7-4218-B38D-5CC04FD7E817}" destId="{E3ED45BC-A5B5-4FC5-A2E5-9A39D4366B15}" srcOrd="2" destOrd="0" parTransId="{C6093E17-0F68-47EA-9260-446DED01DD5A}" sibTransId="{E3749F4D-CAAC-4EA5-B7BA-297D12DE28DD}"/>
    <dgm:cxn modelId="{AB33789F-8252-4722-88B7-90C0D6E58F59}" type="presOf" srcId="{B182EA77-F4E9-47AD-B56D-D4E9391B6D41}" destId="{550B9AAB-F2ED-40A5-94E5-297B20A92EE9}" srcOrd="0" destOrd="0" presId="urn:microsoft.com/office/officeart/2005/8/layout/hList1"/>
    <dgm:cxn modelId="{A891A8AD-0D8D-4F5B-8C9D-0CB9EAD8A077}" srcId="{B182EA77-F4E9-47AD-B56D-D4E9391B6D41}" destId="{B58E178B-EFC2-431A-9253-6E319F95FEAA}" srcOrd="0" destOrd="0" parTransId="{C68E58DA-38AD-4E16-B5FC-B93DD7C28AA5}" sibTransId="{E5583FB0-F68E-4145-A30E-3A1334878849}"/>
    <dgm:cxn modelId="{143AD7C6-6CC6-481F-8E23-FB8F438EB4EB}" type="presOf" srcId="{95866214-31B7-4218-B38D-5CC04FD7E817}" destId="{646F3A4F-7911-4DFF-883F-D15DC9823E0D}" srcOrd="0" destOrd="0" presId="urn:microsoft.com/office/officeart/2005/8/layout/hList1"/>
    <dgm:cxn modelId="{DDB60FF7-30E9-4719-AAA7-81F7BFD82F22}" srcId="{E3ED45BC-A5B5-4FC5-A2E5-9A39D4366B15}" destId="{14D7504E-50AB-452E-B1E4-9E603A4EC544}" srcOrd="0" destOrd="0" parTransId="{BB474E8A-0EE1-45C1-8EF6-CF07ABE44024}" sibTransId="{BC6AE3E8-672A-4301-9C35-F8D8B9E26A17}"/>
    <dgm:cxn modelId="{0F91D8FE-82B8-464E-A618-BCB41DB89118}" type="presOf" srcId="{10E27E79-72A8-4FDE-B3E4-8DA75473F3B3}" destId="{52017F6C-D9D6-4D6D-B215-D41F3D60CF7C}" srcOrd="0" destOrd="1" presId="urn:microsoft.com/office/officeart/2005/8/layout/hList1"/>
    <dgm:cxn modelId="{D98F32B7-BDA4-40C8-A857-BAFB40E29D6A}" type="presParOf" srcId="{646F3A4F-7911-4DFF-883F-D15DC9823E0D}" destId="{18AA16BB-F4DF-4DB9-8DAB-365E2BF7FE29}" srcOrd="0" destOrd="0" presId="urn:microsoft.com/office/officeart/2005/8/layout/hList1"/>
    <dgm:cxn modelId="{4E5A1904-B825-449C-8603-C2664D1C70DB}" type="presParOf" srcId="{18AA16BB-F4DF-4DB9-8DAB-365E2BF7FE29}" destId="{80B8B3AF-FCDA-476F-8C78-D4BFD0BEBBC0}" srcOrd="0" destOrd="0" presId="urn:microsoft.com/office/officeart/2005/8/layout/hList1"/>
    <dgm:cxn modelId="{3DB05537-B88C-459B-AD43-7F9876FD3D76}" type="presParOf" srcId="{18AA16BB-F4DF-4DB9-8DAB-365E2BF7FE29}" destId="{275411D3-0C1E-49B9-BA49-86606A1831F2}" srcOrd="1" destOrd="0" presId="urn:microsoft.com/office/officeart/2005/8/layout/hList1"/>
    <dgm:cxn modelId="{2660F198-EAAB-42C5-80C0-D052AB051138}" type="presParOf" srcId="{646F3A4F-7911-4DFF-883F-D15DC9823E0D}" destId="{630DE9F0-C51B-485C-A5FB-779D621803AA}" srcOrd="1" destOrd="0" presId="urn:microsoft.com/office/officeart/2005/8/layout/hList1"/>
    <dgm:cxn modelId="{184E277F-14BE-4C7E-B7D8-B78C0B58BB26}" type="presParOf" srcId="{646F3A4F-7911-4DFF-883F-D15DC9823E0D}" destId="{768E94B0-1A35-4905-83E4-0CE8A38293DF}" srcOrd="2" destOrd="0" presId="urn:microsoft.com/office/officeart/2005/8/layout/hList1"/>
    <dgm:cxn modelId="{BEF1DD02-3FBF-493E-B82F-E725DBF1D9D4}" type="presParOf" srcId="{768E94B0-1A35-4905-83E4-0CE8A38293DF}" destId="{550B9AAB-F2ED-40A5-94E5-297B20A92EE9}" srcOrd="0" destOrd="0" presId="urn:microsoft.com/office/officeart/2005/8/layout/hList1"/>
    <dgm:cxn modelId="{856395C2-D147-48ED-B921-935BFE638CBF}" type="presParOf" srcId="{768E94B0-1A35-4905-83E4-0CE8A38293DF}" destId="{52017F6C-D9D6-4D6D-B215-D41F3D60CF7C}" srcOrd="1" destOrd="0" presId="urn:microsoft.com/office/officeart/2005/8/layout/hList1"/>
    <dgm:cxn modelId="{F5410AA0-CB8B-401A-83A1-AF2F43362579}" type="presParOf" srcId="{646F3A4F-7911-4DFF-883F-D15DC9823E0D}" destId="{116F4DE8-923D-47A4-9793-5BF2B5067B42}" srcOrd="3" destOrd="0" presId="urn:microsoft.com/office/officeart/2005/8/layout/hList1"/>
    <dgm:cxn modelId="{7E29A9CB-31F5-4CE4-ACA4-231556C8DCC3}" type="presParOf" srcId="{646F3A4F-7911-4DFF-883F-D15DC9823E0D}" destId="{5A46642C-A3DA-4C3A-98B1-9D22B1392C84}" srcOrd="4" destOrd="0" presId="urn:microsoft.com/office/officeart/2005/8/layout/hList1"/>
    <dgm:cxn modelId="{91042156-CBD7-4B8E-BA4A-BC6EDF346488}" type="presParOf" srcId="{5A46642C-A3DA-4C3A-98B1-9D22B1392C84}" destId="{7FF32489-319F-4238-82A1-294360BC8D6F}" srcOrd="0" destOrd="0" presId="urn:microsoft.com/office/officeart/2005/8/layout/hList1"/>
    <dgm:cxn modelId="{7A36EF34-2700-43E4-A5B0-8CC1DEF23D53}" type="presParOf" srcId="{5A46642C-A3DA-4C3A-98B1-9D22B1392C84}" destId="{84E646A7-D7A1-4251-99C9-211E75961B0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37AA9EE-50FF-4007-8FD9-9BB9C0759D8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427EF85-CB58-4F50-9D65-3E9DB97583AB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="1" i="0" baseline="0" dirty="0"/>
            <a:t>This visual demonstrates </a:t>
          </a:r>
          <a:r>
            <a:rPr lang="en-US" b="0" i="0" baseline="0" dirty="0"/>
            <a:t>how different wine attributes relate to one another and to wine quality, Strong correlations are key areas to focus on.</a:t>
          </a:r>
          <a:endParaRPr lang="en-US" dirty="0"/>
        </a:p>
      </dgm:t>
    </dgm:pt>
    <dgm:pt modelId="{C5BF5D17-7B8E-4D7D-AA46-7F8F331B1A27}" type="parTrans" cxnId="{29E18DDC-9BE0-4999-9F2B-58ABE37B8377}">
      <dgm:prSet/>
      <dgm:spPr/>
      <dgm:t>
        <a:bodyPr/>
        <a:lstStyle/>
        <a:p>
          <a:endParaRPr lang="en-US"/>
        </a:p>
      </dgm:t>
    </dgm:pt>
    <dgm:pt modelId="{423DDB58-548C-4F1E-A59C-19A89B267836}" type="sibTrans" cxnId="{29E18DDC-9BE0-4999-9F2B-58ABE37B8377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E024041F-E7D5-412C-BAE2-8BFBE02C7F57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 b="1" dirty="0"/>
            <a:t>Attributes with Strong Correlations to Quality</a:t>
          </a:r>
          <a:r>
            <a:rPr lang="en-GB" dirty="0"/>
            <a:t>:</a:t>
          </a:r>
          <a:endParaRPr lang="en-US" dirty="0"/>
        </a:p>
      </dgm:t>
    </dgm:pt>
    <dgm:pt modelId="{B7B4679E-15BC-47A3-9F45-C8A2CBDE41EC}" type="parTrans" cxnId="{0106F6DA-1F5C-4CEC-B62A-65ACF18491B9}">
      <dgm:prSet/>
      <dgm:spPr/>
      <dgm:t>
        <a:bodyPr/>
        <a:lstStyle/>
        <a:p>
          <a:endParaRPr lang="en-US"/>
        </a:p>
      </dgm:t>
    </dgm:pt>
    <dgm:pt modelId="{BF1A2CFC-15AE-4D78-9D57-D6A9AA579419}" type="sibTrans" cxnId="{0106F6DA-1F5C-4CEC-B62A-65ACF18491B9}">
      <dgm:prSet/>
      <dgm:spPr/>
      <dgm:t>
        <a:bodyPr/>
        <a:lstStyle/>
        <a:p>
          <a:endParaRPr lang="en-US"/>
        </a:p>
      </dgm:t>
    </dgm:pt>
    <dgm:pt modelId="{86B45472-06F6-45A2-B576-DCC173854785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 dirty="0"/>
            <a:t>Alcohol: Positive correlation (+0.48) indicates higher alcohol content improves quality.</a:t>
          </a:r>
          <a:endParaRPr lang="en-US" dirty="0"/>
        </a:p>
      </dgm:t>
    </dgm:pt>
    <dgm:pt modelId="{D9C6A47E-5D56-4E12-9EBF-B5ACBFAF2A4F}" type="parTrans" cxnId="{964E54BC-2561-4B9F-AF82-9EFED845C8F7}">
      <dgm:prSet/>
      <dgm:spPr/>
      <dgm:t>
        <a:bodyPr/>
        <a:lstStyle/>
        <a:p>
          <a:endParaRPr lang="en-US"/>
        </a:p>
      </dgm:t>
    </dgm:pt>
    <dgm:pt modelId="{763EED8F-66B6-4ABA-B168-D61EAA182392}" type="sibTrans" cxnId="{964E54BC-2561-4B9F-AF82-9EFED845C8F7}">
      <dgm:prSet/>
      <dgm:spPr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endParaRPr lang="en-US"/>
        </a:p>
      </dgm:t>
    </dgm:pt>
    <dgm:pt modelId="{CB0816AD-F7D3-45B5-B693-F75165E6A577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 dirty="0"/>
            <a:t>Volatile Acidity: Negative correlation (-0.39) suggests higher acidity lowers quality.</a:t>
          </a:r>
          <a:r>
            <a:rPr lang="en-US" b="0" i="0" baseline="0" dirty="0"/>
            <a:t> </a:t>
          </a:r>
          <a:endParaRPr lang="en-US" dirty="0"/>
        </a:p>
      </dgm:t>
    </dgm:pt>
    <dgm:pt modelId="{0F2084BD-E2E0-4686-8186-3436C158C9A1}" type="parTrans" cxnId="{22A022F6-D72D-4A08-BF2E-C330FDD207BA}">
      <dgm:prSet/>
      <dgm:spPr/>
      <dgm:t>
        <a:bodyPr/>
        <a:lstStyle/>
        <a:p>
          <a:endParaRPr lang="en-US"/>
        </a:p>
      </dgm:t>
    </dgm:pt>
    <dgm:pt modelId="{D6E2A1E3-22D7-4B1F-BC1B-4C63D76CDBEA}" type="sibTrans" cxnId="{22A022F6-D72D-4A08-BF2E-C330FDD207BA}">
      <dgm:prSet/>
      <dgm:spPr/>
      <dgm:t>
        <a:bodyPr/>
        <a:lstStyle/>
        <a:p>
          <a:endParaRPr lang="en-US"/>
        </a:p>
      </dgm:t>
    </dgm:pt>
    <dgm:pt modelId="{F8BA2697-ECF2-4D70-A149-FBF315BBD82A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="1" dirty="0"/>
            <a:t>R</a:t>
          </a:r>
          <a:r>
            <a:rPr lang="en-US" b="1" i="0" baseline="0" dirty="0"/>
            <a:t>elationships</a:t>
          </a:r>
          <a:r>
            <a:rPr lang="en-US" b="0" i="0" baseline="0" dirty="0"/>
            <a:t>, e.g., "We see that alcohol content is one of the strongest predictors of quality, shown by its significant positive correlation with quality</a:t>
          </a:r>
          <a:endParaRPr lang="en-US" dirty="0"/>
        </a:p>
      </dgm:t>
    </dgm:pt>
    <dgm:pt modelId="{EC5F102D-2A55-4BE1-A075-98D7F4AD9E64}" type="parTrans" cxnId="{1AB9F69A-14C0-4A31-A6D7-1FEB913B0D2D}">
      <dgm:prSet/>
      <dgm:spPr/>
      <dgm:t>
        <a:bodyPr/>
        <a:lstStyle/>
        <a:p>
          <a:endParaRPr lang="en-US"/>
        </a:p>
      </dgm:t>
    </dgm:pt>
    <dgm:pt modelId="{596FB701-7EF4-4449-B6A2-8BDABF095838}" type="sibTrans" cxnId="{1AB9F69A-14C0-4A31-A6D7-1FEB913B0D2D}">
      <dgm:prSet/>
      <dgm:spPr/>
      <dgm:t>
        <a:bodyPr/>
        <a:lstStyle/>
        <a:p>
          <a:endParaRPr lang="en-US"/>
        </a:p>
      </dgm:t>
    </dgm:pt>
    <dgm:pt modelId="{89E8D156-2362-45C0-AA19-2492890C157D}" type="pres">
      <dgm:prSet presAssocID="{C37AA9EE-50FF-4007-8FD9-9BB9C0759D8F}" presName="outerComposite" presStyleCnt="0">
        <dgm:presLayoutVars>
          <dgm:chMax val="5"/>
          <dgm:dir/>
          <dgm:resizeHandles val="exact"/>
        </dgm:presLayoutVars>
      </dgm:prSet>
      <dgm:spPr/>
    </dgm:pt>
    <dgm:pt modelId="{4BB13F29-D415-4CB7-9F26-B508139F52E9}" type="pres">
      <dgm:prSet presAssocID="{C37AA9EE-50FF-4007-8FD9-9BB9C0759D8F}" presName="dummyMaxCanvas" presStyleCnt="0">
        <dgm:presLayoutVars/>
      </dgm:prSet>
      <dgm:spPr/>
    </dgm:pt>
    <dgm:pt modelId="{A28347BD-6241-4C8D-8290-F4D3E230F193}" type="pres">
      <dgm:prSet presAssocID="{C37AA9EE-50FF-4007-8FD9-9BB9C0759D8F}" presName="FiveNodes_1" presStyleLbl="node1" presStyleIdx="0" presStyleCnt="5">
        <dgm:presLayoutVars>
          <dgm:bulletEnabled val="1"/>
        </dgm:presLayoutVars>
      </dgm:prSet>
      <dgm:spPr/>
    </dgm:pt>
    <dgm:pt modelId="{DDF2A546-3678-4789-9577-40BD02727E13}" type="pres">
      <dgm:prSet presAssocID="{C37AA9EE-50FF-4007-8FD9-9BB9C0759D8F}" presName="FiveNodes_2" presStyleLbl="node1" presStyleIdx="1" presStyleCnt="5">
        <dgm:presLayoutVars>
          <dgm:bulletEnabled val="1"/>
        </dgm:presLayoutVars>
      </dgm:prSet>
      <dgm:spPr/>
    </dgm:pt>
    <dgm:pt modelId="{ABA93B70-CBD4-4943-9F1B-F2801B46717C}" type="pres">
      <dgm:prSet presAssocID="{C37AA9EE-50FF-4007-8FD9-9BB9C0759D8F}" presName="FiveNodes_3" presStyleLbl="node1" presStyleIdx="2" presStyleCnt="5">
        <dgm:presLayoutVars>
          <dgm:bulletEnabled val="1"/>
        </dgm:presLayoutVars>
      </dgm:prSet>
      <dgm:spPr/>
    </dgm:pt>
    <dgm:pt modelId="{21926802-C650-42A4-A927-F60C4C724449}" type="pres">
      <dgm:prSet presAssocID="{C37AA9EE-50FF-4007-8FD9-9BB9C0759D8F}" presName="FiveNodes_4" presStyleLbl="node1" presStyleIdx="3" presStyleCnt="5">
        <dgm:presLayoutVars>
          <dgm:bulletEnabled val="1"/>
        </dgm:presLayoutVars>
      </dgm:prSet>
      <dgm:spPr/>
    </dgm:pt>
    <dgm:pt modelId="{3A4268BC-07E8-4262-B775-73BD063A4E32}" type="pres">
      <dgm:prSet presAssocID="{C37AA9EE-50FF-4007-8FD9-9BB9C0759D8F}" presName="FiveNodes_5" presStyleLbl="node1" presStyleIdx="4" presStyleCnt="5">
        <dgm:presLayoutVars>
          <dgm:bulletEnabled val="1"/>
        </dgm:presLayoutVars>
      </dgm:prSet>
      <dgm:spPr/>
    </dgm:pt>
    <dgm:pt modelId="{52E2E9ED-8609-4F66-88DD-8DDE5CB4C9B6}" type="pres">
      <dgm:prSet presAssocID="{C37AA9EE-50FF-4007-8FD9-9BB9C0759D8F}" presName="FiveConn_1-2" presStyleLbl="fgAccFollowNode1" presStyleIdx="0" presStyleCnt="4" custLinFactX="100000" custLinFactNeighborX="178959" custLinFactNeighborY="-85106">
        <dgm:presLayoutVars>
          <dgm:bulletEnabled val="1"/>
        </dgm:presLayoutVars>
      </dgm:prSet>
      <dgm:spPr/>
    </dgm:pt>
    <dgm:pt modelId="{7581F195-14BF-4280-AC4B-276F98970AA1}" type="pres">
      <dgm:prSet presAssocID="{C37AA9EE-50FF-4007-8FD9-9BB9C0759D8F}" presName="FiveConn_2-3" presStyleLbl="fgAccFollowNode1" presStyleIdx="1" presStyleCnt="4" custLinFactX="200000" custLinFactY="7706" custLinFactNeighborX="239715" custLinFactNeighborY="100000">
        <dgm:presLayoutVars>
          <dgm:bulletEnabled val="1"/>
        </dgm:presLayoutVars>
      </dgm:prSet>
      <dgm:spPr/>
    </dgm:pt>
    <dgm:pt modelId="{79154923-D383-4FE4-815E-B1B4490E5110}" type="pres">
      <dgm:prSet presAssocID="{C37AA9EE-50FF-4007-8FD9-9BB9C0759D8F}" presName="FiveConn_3-4" presStyleLbl="fgAccFollowNode1" presStyleIdx="2" presStyleCnt="4" custLinFactY="-100000" custLinFactNeighborX="-23640" custLinFactNeighborY="-150590">
        <dgm:presLayoutVars>
          <dgm:bulletEnabled val="1"/>
        </dgm:presLayoutVars>
      </dgm:prSet>
      <dgm:spPr/>
    </dgm:pt>
    <dgm:pt modelId="{25BC6740-E36F-4F8C-B020-DF982E01B121}" type="pres">
      <dgm:prSet presAssocID="{C37AA9EE-50FF-4007-8FD9-9BB9C0759D8F}" presName="FiveConn_4-5" presStyleLbl="fgAccFollowNode1" presStyleIdx="3" presStyleCnt="4" custLinFactX="32387" custLinFactNeighborX="100000" custLinFactNeighborY="-39401">
        <dgm:presLayoutVars>
          <dgm:bulletEnabled val="1"/>
        </dgm:presLayoutVars>
      </dgm:prSet>
      <dgm:spPr/>
    </dgm:pt>
    <dgm:pt modelId="{060D7A8A-6E8C-49D0-AA0D-3C135E945755}" type="pres">
      <dgm:prSet presAssocID="{C37AA9EE-50FF-4007-8FD9-9BB9C0759D8F}" presName="FiveNodes_1_text" presStyleLbl="node1" presStyleIdx="4" presStyleCnt="5">
        <dgm:presLayoutVars>
          <dgm:bulletEnabled val="1"/>
        </dgm:presLayoutVars>
      </dgm:prSet>
      <dgm:spPr/>
    </dgm:pt>
    <dgm:pt modelId="{D0077375-9BB9-418A-A8EE-1CA9B6B36801}" type="pres">
      <dgm:prSet presAssocID="{C37AA9EE-50FF-4007-8FD9-9BB9C0759D8F}" presName="FiveNodes_2_text" presStyleLbl="node1" presStyleIdx="4" presStyleCnt="5">
        <dgm:presLayoutVars>
          <dgm:bulletEnabled val="1"/>
        </dgm:presLayoutVars>
      </dgm:prSet>
      <dgm:spPr/>
    </dgm:pt>
    <dgm:pt modelId="{0ACA715B-CC46-4F08-953E-4E3F224C39AD}" type="pres">
      <dgm:prSet presAssocID="{C37AA9EE-50FF-4007-8FD9-9BB9C0759D8F}" presName="FiveNodes_3_text" presStyleLbl="node1" presStyleIdx="4" presStyleCnt="5">
        <dgm:presLayoutVars>
          <dgm:bulletEnabled val="1"/>
        </dgm:presLayoutVars>
      </dgm:prSet>
      <dgm:spPr/>
    </dgm:pt>
    <dgm:pt modelId="{8C4E4949-9FB9-4B96-85B9-CD6BF826C8BF}" type="pres">
      <dgm:prSet presAssocID="{C37AA9EE-50FF-4007-8FD9-9BB9C0759D8F}" presName="FiveNodes_4_text" presStyleLbl="node1" presStyleIdx="4" presStyleCnt="5">
        <dgm:presLayoutVars>
          <dgm:bulletEnabled val="1"/>
        </dgm:presLayoutVars>
      </dgm:prSet>
      <dgm:spPr/>
    </dgm:pt>
    <dgm:pt modelId="{6B5B511B-828F-4F03-9691-DA55543D1222}" type="pres">
      <dgm:prSet presAssocID="{C37AA9EE-50FF-4007-8FD9-9BB9C0759D8F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FBEFDF00-DA9B-4B8C-A72A-1C72832F27D1}" type="presOf" srcId="{CB0816AD-F7D3-45B5-B693-F75165E6A577}" destId="{21926802-C650-42A4-A927-F60C4C724449}" srcOrd="0" destOrd="0" presId="urn:microsoft.com/office/officeart/2005/8/layout/vProcess5"/>
    <dgm:cxn modelId="{FAA7AC1E-C253-4EF1-A912-35294F175A5D}" type="presOf" srcId="{A427EF85-CB58-4F50-9D65-3E9DB97583AB}" destId="{060D7A8A-6E8C-49D0-AA0D-3C135E945755}" srcOrd="1" destOrd="0" presId="urn:microsoft.com/office/officeart/2005/8/layout/vProcess5"/>
    <dgm:cxn modelId="{0B73252F-B273-4F88-870B-96B33AC1D966}" type="presOf" srcId="{F8BA2697-ECF2-4D70-A149-FBF315BBD82A}" destId="{3A4268BC-07E8-4262-B775-73BD063A4E32}" srcOrd="0" destOrd="0" presId="urn:microsoft.com/office/officeart/2005/8/layout/vProcess5"/>
    <dgm:cxn modelId="{29DB6740-D6A4-4533-9453-CE45B297CD7D}" type="presOf" srcId="{CB0816AD-F7D3-45B5-B693-F75165E6A577}" destId="{8C4E4949-9FB9-4B96-85B9-CD6BF826C8BF}" srcOrd="1" destOrd="0" presId="urn:microsoft.com/office/officeart/2005/8/layout/vProcess5"/>
    <dgm:cxn modelId="{90D6E740-EF31-4F42-A144-8442B946E428}" type="presOf" srcId="{D6E2A1E3-22D7-4B1F-BC1B-4C63D76CDBEA}" destId="{25BC6740-E36F-4F8C-B020-DF982E01B121}" srcOrd="0" destOrd="0" presId="urn:microsoft.com/office/officeart/2005/8/layout/vProcess5"/>
    <dgm:cxn modelId="{3634C764-08EC-47EE-9D08-C9E973596136}" type="presOf" srcId="{86B45472-06F6-45A2-B576-DCC173854785}" destId="{0ACA715B-CC46-4F08-953E-4E3F224C39AD}" srcOrd="1" destOrd="0" presId="urn:microsoft.com/office/officeart/2005/8/layout/vProcess5"/>
    <dgm:cxn modelId="{DA3AB766-1DD5-4ED1-BAE4-4C41F03EB215}" type="presOf" srcId="{763EED8F-66B6-4ABA-B168-D61EAA182392}" destId="{79154923-D383-4FE4-815E-B1B4490E5110}" srcOrd="0" destOrd="0" presId="urn:microsoft.com/office/officeart/2005/8/layout/vProcess5"/>
    <dgm:cxn modelId="{0CF4BB6D-CAA6-4FE1-A20A-8614C917F8ED}" type="presOf" srcId="{E024041F-E7D5-412C-BAE2-8BFBE02C7F57}" destId="{D0077375-9BB9-418A-A8EE-1CA9B6B36801}" srcOrd="1" destOrd="0" presId="urn:microsoft.com/office/officeart/2005/8/layout/vProcess5"/>
    <dgm:cxn modelId="{00D9DD4F-60DB-44F0-AAD9-90E798EC8054}" type="presOf" srcId="{F8BA2697-ECF2-4D70-A149-FBF315BBD82A}" destId="{6B5B511B-828F-4F03-9691-DA55543D1222}" srcOrd="1" destOrd="0" presId="urn:microsoft.com/office/officeart/2005/8/layout/vProcess5"/>
    <dgm:cxn modelId="{05CD4C71-D4B4-4C37-996B-0334DD748590}" type="presOf" srcId="{E024041F-E7D5-412C-BAE2-8BFBE02C7F57}" destId="{DDF2A546-3678-4789-9577-40BD02727E13}" srcOrd="0" destOrd="0" presId="urn:microsoft.com/office/officeart/2005/8/layout/vProcess5"/>
    <dgm:cxn modelId="{F0294084-BD62-416B-A0DE-F7A33F83FA4A}" type="presOf" srcId="{A427EF85-CB58-4F50-9D65-3E9DB97583AB}" destId="{A28347BD-6241-4C8D-8290-F4D3E230F193}" srcOrd="0" destOrd="0" presId="urn:microsoft.com/office/officeart/2005/8/layout/vProcess5"/>
    <dgm:cxn modelId="{1AB9F69A-14C0-4A31-A6D7-1FEB913B0D2D}" srcId="{C37AA9EE-50FF-4007-8FD9-9BB9C0759D8F}" destId="{F8BA2697-ECF2-4D70-A149-FBF315BBD82A}" srcOrd="4" destOrd="0" parTransId="{EC5F102D-2A55-4BE1-A075-98D7F4AD9E64}" sibTransId="{596FB701-7EF4-4449-B6A2-8BDABF095838}"/>
    <dgm:cxn modelId="{964E54BC-2561-4B9F-AF82-9EFED845C8F7}" srcId="{C37AA9EE-50FF-4007-8FD9-9BB9C0759D8F}" destId="{86B45472-06F6-45A2-B576-DCC173854785}" srcOrd="2" destOrd="0" parTransId="{D9C6A47E-5D56-4E12-9EBF-B5ACBFAF2A4F}" sibTransId="{763EED8F-66B6-4ABA-B168-D61EAA182392}"/>
    <dgm:cxn modelId="{92952BD0-8C81-4752-977D-0E01B7AFFC96}" type="presOf" srcId="{C37AA9EE-50FF-4007-8FD9-9BB9C0759D8F}" destId="{89E8D156-2362-45C0-AA19-2492890C157D}" srcOrd="0" destOrd="0" presId="urn:microsoft.com/office/officeart/2005/8/layout/vProcess5"/>
    <dgm:cxn modelId="{A08774DA-6B4D-4B30-A6BF-61327F78D1EE}" type="presOf" srcId="{BF1A2CFC-15AE-4D78-9D57-D6A9AA579419}" destId="{7581F195-14BF-4280-AC4B-276F98970AA1}" srcOrd="0" destOrd="0" presId="urn:microsoft.com/office/officeart/2005/8/layout/vProcess5"/>
    <dgm:cxn modelId="{0106F6DA-1F5C-4CEC-B62A-65ACF18491B9}" srcId="{C37AA9EE-50FF-4007-8FD9-9BB9C0759D8F}" destId="{E024041F-E7D5-412C-BAE2-8BFBE02C7F57}" srcOrd="1" destOrd="0" parTransId="{B7B4679E-15BC-47A3-9F45-C8A2CBDE41EC}" sibTransId="{BF1A2CFC-15AE-4D78-9D57-D6A9AA579419}"/>
    <dgm:cxn modelId="{29E18DDC-9BE0-4999-9F2B-58ABE37B8377}" srcId="{C37AA9EE-50FF-4007-8FD9-9BB9C0759D8F}" destId="{A427EF85-CB58-4F50-9D65-3E9DB97583AB}" srcOrd="0" destOrd="0" parTransId="{C5BF5D17-7B8E-4D7D-AA46-7F8F331B1A27}" sibTransId="{423DDB58-548C-4F1E-A59C-19A89B267836}"/>
    <dgm:cxn modelId="{E9AD44DD-7C34-4A0D-B693-340E258DB0A4}" type="presOf" srcId="{423DDB58-548C-4F1E-A59C-19A89B267836}" destId="{52E2E9ED-8609-4F66-88DD-8DDE5CB4C9B6}" srcOrd="0" destOrd="0" presId="urn:microsoft.com/office/officeart/2005/8/layout/vProcess5"/>
    <dgm:cxn modelId="{22A022F6-D72D-4A08-BF2E-C330FDD207BA}" srcId="{C37AA9EE-50FF-4007-8FD9-9BB9C0759D8F}" destId="{CB0816AD-F7D3-45B5-B693-F75165E6A577}" srcOrd="3" destOrd="0" parTransId="{0F2084BD-E2E0-4686-8186-3436C158C9A1}" sibTransId="{D6E2A1E3-22D7-4B1F-BC1B-4C63D76CDBEA}"/>
    <dgm:cxn modelId="{FB7190FD-2E75-4C30-B94B-0C7FFA232FBB}" type="presOf" srcId="{86B45472-06F6-45A2-B576-DCC173854785}" destId="{ABA93B70-CBD4-4943-9F1B-F2801B46717C}" srcOrd="0" destOrd="0" presId="urn:microsoft.com/office/officeart/2005/8/layout/vProcess5"/>
    <dgm:cxn modelId="{590C8253-F241-404E-ABBF-9CC129379AF6}" type="presParOf" srcId="{89E8D156-2362-45C0-AA19-2492890C157D}" destId="{4BB13F29-D415-4CB7-9F26-B508139F52E9}" srcOrd="0" destOrd="0" presId="urn:microsoft.com/office/officeart/2005/8/layout/vProcess5"/>
    <dgm:cxn modelId="{082A79F0-3B97-45BF-8B62-06FB4162AFE3}" type="presParOf" srcId="{89E8D156-2362-45C0-AA19-2492890C157D}" destId="{A28347BD-6241-4C8D-8290-F4D3E230F193}" srcOrd="1" destOrd="0" presId="urn:microsoft.com/office/officeart/2005/8/layout/vProcess5"/>
    <dgm:cxn modelId="{73E48672-2286-4DCA-94D8-F1675EAB1EF7}" type="presParOf" srcId="{89E8D156-2362-45C0-AA19-2492890C157D}" destId="{DDF2A546-3678-4789-9577-40BD02727E13}" srcOrd="2" destOrd="0" presId="urn:microsoft.com/office/officeart/2005/8/layout/vProcess5"/>
    <dgm:cxn modelId="{F96C9864-34D1-4919-BA39-7523D402E9D4}" type="presParOf" srcId="{89E8D156-2362-45C0-AA19-2492890C157D}" destId="{ABA93B70-CBD4-4943-9F1B-F2801B46717C}" srcOrd="3" destOrd="0" presId="urn:microsoft.com/office/officeart/2005/8/layout/vProcess5"/>
    <dgm:cxn modelId="{13E18803-BC76-4768-B5D1-9B3B5D6C011A}" type="presParOf" srcId="{89E8D156-2362-45C0-AA19-2492890C157D}" destId="{21926802-C650-42A4-A927-F60C4C724449}" srcOrd="4" destOrd="0" presId="urn:microsoft.com/office/officeart/2005/8/layout/vProcess5"/>
    <dgm:cxn modelId="{DBB94D25-F1C8-432D-95D1-FC8AC9CF5A50}" type="presParOf" srcId="{89E8D156-2362-45C0-AA19-2492890C157D}" destId="{3A4268BC-07E8-4262-B775-73BD063A4E32}" srcOrd="5" destOrd="0" presId="urn:microsoft.com/office/officeart/2005/8/layout/vProcess5"/>
    <dgm:cxn modelId="{2B3688F4-CB6E-4616-8F64-A32EB8FEA319}" type="presParOf" srcId="{89E8D156-2362-45C0-AA19-2492890C157D}" destId="{52E2E9ED-8609-4F66-88DD-8DDE5CB4C9B6}" srcOrd="6" destOrd="0" presId="urn:microsoft.com/office/officeart/2005/8/layout/vProcess5"/>
    <dgm:cxn modelId="{A63C49E0-0173-4D93-A6A6-4FF79989D403}" type="presParOf" srcId="{89E8D156-2362-45C0-AA19-2492890C157D}" destId="{7581F195-14BF-4280-AC4B-276F98970AA1}" srcOrd="7" destOrd="0" presId="urn:microsoft.com/office/officeart/2005/8/layout/vProcess5"/>
    <dgm:cxn modelId="{63862C92-757F-48EB-9CC3-1D18E75E429A}" type="presParOf" srcId="{89E8D156-2362-45C0-AA19-2492890C157D}" destId="{79154923-D383-4FE4-815E-B1B4490E5110}" srcOrd="8" destOrd="0" presId="urn:microsoft.com/office/officeart/2005/8/layout/vProcess5"/>
    <dgm:cxn modelId="{6677D809-37BC-4CC4-BCFD-EC53544CCD01}" type="presParOf" srcId="{89E8D156-2362-45C0-AA19-2492890C157D}" destId="{25BC6740-E36F-4F8C-B020-DF982E01B121}" srcOrd="9" destOrd="0" presId="urn:microsoft.com/office/officeart/2005/8/layout/vProcess5"/>
    <dgm:cxn modelId="{1C59ABFA-878A-427A-B546-E516B1C1A7A2}" type="presParOf" srcId="{89E8D156-2362-45C0-AA19-2492890C157D}" destId="{060D7A8A-6E8C-49D0-AA0D-3C135E945755}" srcOrd="10" destOrd="0" presId="urn:microsoft.com/office/officeart/2005/8/layout/vProcess5"/>
    <dgm:cxn modelId="{B05B4A1E-6438-428A-8D6A-BCDC06DF1142}" type="presParOf" srcId="{89E8D156-2362-45C0-AA19-2492890C157D}" destId="{D0077375-9BB9-418A-A8EE-1CA9B6B36801}" srcOrd="11" destOrd="0" presId="urn:microsoft.com/office/officeart/2005/8/layout/vProcess5"/>
    <dgm:cxn modelId="{FDAD89B1-AB2D-4E24-B961-1CA021C7714B}" type="presParOf" srcId="{89E8D156-2362-45C0-AA19-2492890C157D}" destId="{0ACA715B-CC46-4F08-953E-4E3F224C39AD}" srcOrd="12" destOrd="0" presId="urn:microsoft.com/office/officeart/2005/8/layout/vProcess5"/>
    <dgm:cxn modelId="{CFDE00D7-D2E8-4B19-A01B-940D9BB2BCBA}" type="presParOf" srcId="{89E8D156-2362-45C0-AA19-2492890C157D}" destId="{8C4E4949-9FB9-4B96-85B9-CD6BF826C8BF}" srcOrd="13" destOrd="0" presId="urn:microsoft.com/office/officeart/2005/8/layout/vProcess5"/>
    <dgm:cxn modelId="{38B60975-37E4-4A37-9166-0E47F5D9B3D7}" type="presParOf" srcId="{89E8D156-2362-45C0-AA19-2492890C157D}" destId="{6B5B511B-828F-4F03-9691-DA55543D1222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1DCC82-4E35-44B9-9D5B-8544A1B9D459}">
      <dsp:nvSpPr>
        <dsp:cNvPr id="0" name=""/>
        <dsp:cNvSpPr/>
      </dsp:nvSpPr>
      <dsp:spPr>
        <a:xfrm>
          <a:off x="8763" y="25015"/>
          <a:ext cx="1412099" cy="7060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/>
            <a:t>Introduction</a:t>
          </a:r>
          <a:endParaRPr lang="en-GB" sz="1100" kern="1200"/>
        </a:p>
      </dsp:txBody>
      <dsp:txXfrm>
        <a:off x="29442" y="45694"/>
        <a:ext cx="1370741" cy="664691"/>
      </dsp:txXfrm>
    </dsp:sp>
    <dsp:sp modelId="{684CC26F-6830-4993-8100-1A42DEF24D59}">
      <dsp:nvSpPr>
        <dsp:cNvPr id="0" name=""/>
        <dsp:cNvSpPr/>
      </dsp:nvSpPr>
      <dsp:spPr>
        <a:xfrm>
          <a:off x="149973" y="731065"/>
          <a:ext cx="141209" cy="5295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9537"/>
              </a:lnTo>
              <a:lnTo>
                <a:pt x="141209" y="529537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37ADD7-D9B8-4129-827B-FD48CA7AE97A}">
      <dsp:nvSpPr>
        <dsp:cNvPr id="0" name=""/>
        <dsp:cNvSpPr/>
      </dsp:nvSpPr>
      <dsp:spPr>
        <a:xfrm>
          <a:off x="291183" y="907577"/>
          <a:ext cx="1129679" cy="7060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/>
            <a:t>Purpose of analysis and overview of the dataset.</a:t>
          </a:r>
        </a:p>
      </dsp:txBody>
      <dsp:txXfrm>
        <a:off x="311862" y="928256"/>
        <a:ext cx="1088321" cy="664691"/>
      </dsp:txXfrm>
    </dsp:sp>
    <dsp:sp modelId="{A68B81C3-7068-4E64-9297-636F49D4BE39}">
      <dsp:nvSpPr>
        <dsp:cNvPr id="0" name=""/>
        <dsp:cNvSpPr/>
      </dsp:nvSpPr>
      <dsp:spPr>
        <a:xfrm>
          <a:off x="1773887" y="25015"/>
          <a:ext cx="1412099" cy="7060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4030852"/>
                <a:satOff val="-1883"/>
                <a:lumOff val="-2117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4030852"/>
                <a:satOff val="-1883"/>
                <a:lumOff val="-2117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>
              <a:latin typeface="Aptos" panose="020B0004020202020204" pitchFamily="34" charset="0"/>
            </a:rPr>
            <a:t>Key Insights</a:t>
          </a:r>
          <a:endParaRPr lang="en-GB" sz="1100" kern="1200">
            <a:latin typeface="Aptos" panose="020B0004020202020204" pitchFamily="34" charset="0"/>
          </a:endParaRPr>
        </a:p>
      </dsp:txBody>
      <dsp:txXfrm>
        <a:off x="1794566" y="45694"/>
        <a:ext cx="1370741" cy="664691"/>
      </dsp:txXfrm>
    </dsp:sp>
    <dsp:sp modelId="{73A2A064-0AD7-4207-86AA-8D8B2183D52A}">
      <dsp:nvSpPr>
        <dsp:cNvPr id="0" name=""/>
        <dsp:cNvSpPr/>
      </dsp:nvSpPr>
      <dsp:spPr>
        <a:xfrm>
          <a:off x="1915097" y="731065"/>
          <a:ext cx="141209" cy="5295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9537"/>
              </a:lnTo>
              <a:lnTo>
                <a:pt x="141209" y="529537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29F39A-C2D9-441C-B0E3-62D6C714737A}">
      <dsp:nvSpPr>
        <dsp:cNvPr id="0" name=""/>
        <dsp:cNvSpPr/>
      </dsp:nvSpPr>
      <dsp:spPr>
        <a:xfrm>
          <a:off x="2056307" y="907577"/>
          <a:ext cx="1129679" cy="7060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2519282"/>
              <a:satOff val="-1177"/>
              <a:lumOff val="-1323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/>
            <a:t>Distribution of wine quality.</a:t>
          </a:r>
        </a:p>
      </dsp:txBody>
      <dsp:txXfrm>
        <a:off x="2076986" y="928256"/>
        <a:ext cx="1088321" cy="664691"/>
      </dsp:txXfrm>
    </dsp:sp>
    <dsp:sp modelId="{6D23C682-92FA-4296-8933-4801448B8521}">
      <dsp:nvSpPr>
        <dsp:cNvPr id="0" name=""/>
        <dsp:cNvSpPr/>
      </dsp:nvSpPr>
      <dsp:spPr>
        <a:xfrm>
          <a:off x="1915097" y="731065"/>
          <a:ext cx="141209" cy="14120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2099"/>
              </a:lnTo>
              <a:lnTo>
                <a:pt x="141209" y="1412099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59C3B6-8940-4839-A19E-88DC1D765054}">
      <dsp:nvSpPr>
        <dsp:cNvPr id="0" name=""/>
        <dsp:cNvSpPr/>
      </dsp:nvSpPr>
      <dsp:spPr>
        <a:xfrm>
          <a:off x="2056307" y="1790140"/>
          <a:ext cx="1129679" cy="7060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5038564"/>
              <a:satOff val="-2354"/>
              <a:lumOff val="-2647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/>
            <a:t>Trends and patterns in wine quality.</a:t>
          </a:r>
        </a:p>
      </dsp:txBody>
      <dsp:txXfrm>
        <a:off x="2076986" y="1810819"/>
        <a:ext cx="1088321" cy="664691"/>
      </dsp:txXfrm>
    </dsp:sp>
    <dsp:sp modelId="{EDCC9A02-1DAB-438B-B414-4026DB1A12B4}">
      <dsp:nvSpPr>
        <dsp:cNvPr id="0" name=""/>
        <dsp:cNvSpPr/>
      </dsp:nvSpPr>
      <dsp:spPr>
        <a:xfrm>
          <a:off x="3539012" y="25015"/>
          <a:ext cx="1412099" cy="7060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8061703"/>
                <a:satOff val="-3767"/>
                <a:lumOff val="-4235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8061703"/>
                <a:satOff val="-3767"/>
                <a:lumOff val="-4235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/>
            <a:t>Data Visualizations</a:t>
          </a:r>
          <a:endParaRPr lang="en-GB" sz="1100" kern="1200" dirty="0"/>
        </a:p>
      </dsp:txBody>
      <dsp:txXfrm>
        <a:off x="3559691" y="45694"/>
        <a:ext cx="1370741" cy="664691"/>
      </dsp:txXfrm>
    </dsp:sp>
    <dsp:sp modelId="{62B52A11-E567-464E-A6CD-F0CF6C8C14C1}">
      <dsp:nvSpPr>
        <dsp:cNvPr id="0" name=""/>
        <dsp:cNvSpPr/>
      </dsp:nvSpPr>
      <dsp:spPr>
        <a:xfrm>
          <a:off x="3680222" y="731065"/>
          <a:ext cx="141209" cy="5295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9537"/>
              </a:lnTo>
              <a:lnTo>
                <a:pt x="141209" y="529537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A64D89-F3B2-4F29-A616-F95151824782}">
      <dsp:nvSpPr>
        <dsp:cNvPr id="0" name=""/>
        <dsp:cNvSpPr/>
      </dsp:nvSpPr>
      <dsp:spPr>
        <a:xfrm>
          <a:off x="3821432" y="907577"/>
          <a:ext cx="1129679" cy="7060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7557847"/>
              <a:satOff val="-3531"/>
              <a:lumOff val="-397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/>
            <a:t>Quality distribution.</a:t>
          </a:r>
        </a:p>
      </dsp:txBody>
      <dsp:txXfrm>
        <a:off x="3842111" y="928256"/>
        <a:ext cx="1088321" cy="664691"/>
      </dsp:txXfrm>
    </dsp:sp>
    <dsp:sp modelId="{33F3B851-5315-4095-84A0-7DB0194E6645}">
      <dsp:nvSpPr>
        <dsp:cNvPr id="0" name=""/>
        <dsp:cNvSpPr/>
      </dsp:nvSpPr>
      <dsp:spPr>
        <a:xfrm>
          <a:off x="3680222" y="731065"/>
          <a:ext cx="141209" cy="14120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2099"/>
              </a:lnTo>
              <a:lnTo>
                <a:pt x="141209" y="1412099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13281C-8152-46B9-8386-F73FB647B589}">
      <dsp:nvSpPr>
        <dsp:cNvPr id="0" name=""/>
        <dsp:cNvSpPr/>
      </dsp:nvSpPr>
      <dsp:spPr>
        <a:xfrm>
          <a:off x="3821432" y="1790140"/>
          <a:ext cx="1129679" cy="7060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10077129"/>
              <a:satOff val="-4709"/>
              <a:lumOff val="-5294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/>
            <a:t>Attribute correlations.</a:t>
          </a:r>
        </a:p>
      </dsp:txBody>
      <dsp:txXfrm>
        <a:off x="3842111" y="1810819"/>
        <a:ext cx="1088321" cy="664691"/>
      </dsp:txXfrm>
    </dsp:sp>
    <dsp:sp modelId="{97C562F4-24A0-4A2C-9283-4966E640788E}">
      <dsp:nvSpPr>
        <dsp:cNvPr id="0" name=""/>
        <dsp:cNvSpPr/>
      </dsp:nvSpPr>
      <dsp:spPr>
        <a:xfrm>
          <a:off x="3680222" y="731065"/>
          <a:ext cx="141209" cy="22946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94662"/>
              </a:lnTo>
              <a:lnTo>
                <a:pt x="141209" y="2294662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BF2693-F4EA-4DD9-8E0C-2E1C7B21E492}">
      <dsp:nvSpPr>
        <dsp:cNvPr id="0" name=""/>
        <dsp:cNvSpPr/>
      </dsp:nvSpPr>
      <dsp:spPr>
        <a:xfrm>
          <a:off x="3821432" y="2672702"/>
          <a:ext cx="1129679" cy="7060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12596411"/>
              <a:satOff val="-5886"/>
              <a:lumOff val="-6617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/>
            <a:t>Alcohol content vs. quality.</a:t>
          </a:r>
        </a:p>
      </dsp:txBody>
      <dsp:txXfrm>
        <a:off x="3842111" y="2693381"/>
        <a:ext cx="1088321" cy="664691"/>
      </dsp:txXfrm>
    </dsp:sp>
    <dsp:sp modelId="{941DC5B5-F904-41FA-984D-224BE8D6907C}">
      <dsp:nvSpPr>
        <dsp:cNvPr id="0" name=""/>
        <dsp:cNvSpPr/>
      </dsp:nvSpPr>
      <dsp:spPr>
        <a:xfrm>
          <a:off x="7013667" y="0"/>
          <a:ext cx="1412099" cy="7060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12092555"/>
                <a:satOff val="-5650"/>
                <a:lumOff val="-6352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12092555"/>
                <a:satOff val="-5650"/>
                <a:lumOff val="-6352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/>
            <a:t>Recommendations</a:t>
          </a:r>
          <a:endParaRPr lang="en-GB" sz="1100" kern="1200" dirty="0"/>
        </a:p>
      </dsp:txBody>
      <dsp:txXfrm>
        <a:off x="7034346" y="20679"/>
        <a:ext cx="1370741" cy="664691"/>
      </dsp:txXfrm>
    </dsp:sp>
    <dsp:sp modelId="{D38D7570-CA0E-45F4-971B-8C10996E5820}">
      <dsp:nvSpPr>
        <dsp:cNvPr id="0" name=""/>
        <dsp:cNvSpPr/>
      </dsp:nvSpPr>
      <dsp:spPr>
        <a:xfrm>
          <a:off x="7154877" y="706049"/>
          <a:ext cx="131271" cy="5739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3933"/>
              </a:lnTo>
              <a:lnTo>
                <a:pt x="131271" y="573933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D3C27C-8EEA-4A01-9F78-EFFC40B9097A}">
      <dsp:nvSpPr>
        <dsp:cNvPr id="0" name=""/>
        <dsp:cNvSpPr/>
      </dsp:nvSpPr>
      <dsp:spPr>
        <a:xfrm>
          <a:off x="7286149" y="926958"/>
          <a:ext cx="1129679" cy="7060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15115693"/>
              <a:satOff val="-7063"/>
              <a:lumOff val="-794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Actionable strategies for production and marketing.</a:t>
          </a:r>
        </a:p>
      </dsp:txBody>
      <dsp:txXfrm>
        <a:off x="7306828" y="947637"/>
        <a:ext cx="1088321" cy="664691"/>
      </dsp:txXfrm>
    </dsp:sp>
    <dsp:sp modelId="{D32AB94B-6D3E-4150-BFD8-9E0B67D99152}">
      <dsp:nvSpPr>
        <dsp:cNvPr id="0" name=""/>
        <dsp:cNvSpPr/>
      </dsp:nvSpPr>
      <dsp:spPr>
        <a:xfrm>
          <a:off x="5384570" y="169"/>
          <a:ext cx="1412099" cy="7060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16123407"/>
                <a:satOff val="-7534"/>
                <a:lumOff val="-847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16123407"/>
                <a:satOff val="-7534"/>
                <a:lumOff val="-847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/>
            <a:t>Design Thinking Process</a:t>
          </a:r>
          <a:endParaRPr lang="en-GB" sz="1100" kern="1200" dirty="0"/>
        </a:p>
      </dsp:txBody>
      <dsp:txXfrm>
        <a:off x="5405249" y="20848"/>
        <a:ext cx="1370741" cy="664691"/>
      </dsp:txXfrm>
    </dsp:sp>
    <dsp:sp modelId="{62EBB8CF-2242-4957-A567-106E1A161ED8}">
      <dsp:nvSpPr>
        <dsp:cNvPr id="0" name=""/>
        <dsp:cNvSpPr/>
      </dsp:nvSpPr>
      <dsp:spPr>
        <a:xfrm>
          <a:off x="5525780" y="706219"/>
          <a:ext cx="136250" cy="6438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3832"/>
              </a:lnTo>
              <a:lnTo>
                <a:pt x="136250" y="643832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11A5E5-6170-4615-B982-30BA0DD19F63}">
      <dsp:nvSpPr>
        <dsp:cNvPr id="0" name=""/>
        <dsp:cNvSpPr/>
      </dsp:nvSpPr>
      <dsp:spPr>
        <a:xfrm>
          <a:off x="5662031" y="997027"/>
          <a:ext cx="1129679" cy="7060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17634976"/>
              <a:satOff val="-8240"/>
              <a:lumOff val="-9264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Overview of principles and steps in designing this presentation.</a:t>
          </a:r>
        </a:p>
      </dsp:txBody>
      <dsp:txXfrm>
        <a:off x="5682710" y="1017706"/>
        <a:ext cx="1088321" cy="664691"/>
      </dsp:txXfrm>
    </dsp:sp>
    <dsp:sp modelId="{EF301724-1289-4FDD-AFCA-87AB4BCD100B}">
      <dsp:nvSpPr>
        <dsp:cNvPr id="0" name=""/>
        <dsp:cNvSpPr/>
      </dsp:nvSpPr>
      <dsp:spPr>
        <a:xfrm>
          <a:off x="8834387" y="25015"/>
          <a:ext cx="1412099" cy="7060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20154258"/>
                <a:satOff val="-9417"/>
                <a:lumOff val="-10587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20154258"/>
                <a:satOff val="-9417"/>
                <a:lumOff val="-10587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/>
            <a:t>Conclusion</a:t>
          </a:r>
          <a:endParaRPr lang="en-GB" sz="1100" kern="1200" dirty="0"/>
        </a:p>
      </dsp:txBody>
      <dsp:txXfrm>
        <a:off x="8855066" y="45694"/>
        <a:ext cx="1370741" cy="664691"/>
      </dsp:txXfrm>
    </dsp:sp>
    <dsp:sp modelId="{5899460C-2F52-4C0F-A26B-B5F5D3406A55}">
      <dsp:nvSpPr>
        <dsp:cNvPr id="0" name=""/>
        <dsp:cNvSpPr/>
      </dsp:nvSpPr>
      <dsp:spPr>
        <a:xfrm>
          <a:off x="8975597" y="731065"/>
          <a:ext cx="141209" cy="5295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9537"/>
              </a:lnTo>
              <a:lnTo>
                <a:pt x="141209" y="529537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AD78C5-14FE-444F-B447-F562C43551CD}">
      <dsp:nvSpPr>
        <dsp:cNvPr id="0" name=""/>
        <dsp:cNvSpPr/>
      </dsp:nvSpPr>
      <dsp:spPr>
        <a:xfrm>
          <a:off x="9116807" y="907577"/>
          <a:ext cx="1129679" cy="7060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20154258"/>
              <a:satOff val="-9417"/>
              <a:lumOff val="-10587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/>
            <a:t>Summary of findings and next steps.</a:t>
          </a:r>
        </a:p>
      </dsp:txBody>
      <dsp:txXfrm>
        <a:off x="9137486" y="928256"/>
        <a:ext cx="1088321" cy="6646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B8B3AF-FCDA-476F-8C78-D4BFD0BEBBC0}">
      <dsp:nvSpPr>
        <dsp:cNvPr id="0" name=""/>
        <dsp:cNvSpPr/>
      </dsp:nvSpPr>
      <dsp:spPr>
        <a:xfrm>
          <a:off x="3271" y="235110"/>
          <a:ext cx="3189313" cy="547200"/>
        </a:xfrm>
        <a:prstGeom prst="rect">
          <a:avLst/>
        </a:prstGeom>
        <a:solidFill>
          <a:schemeClr val="accent2"/>
        </a:solidFill>
        <a:ln w="9525" cap="rnd" cmpd="sng" algn="ctr">
          <a:solidFill>
            <a:schemeClr val="accent1"/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 dirty="0">
              <a:latin typeface="Aptos" panose="020B0004020202020204" pitchFamily="34" charset="0"/>
            </a:rPr>
            <a:t>Purpose:</a:t>
          </a:r>
          <a:endParaRPr lang="en-US" sz="2000" b="1" kern="1200" dirty="0">
            <a:latin typeface="Aptos" panose="020B0004020202020204" pitchFamily="34" charset="0"/>
          </a:endParaRPr>
        </a:p>
      </dsp:txBody>
      <dsp:txXfrm>
        <a:off x="3271" y="235110"/>
        <a:ext cx="3189313" cy="547200"/>
      </dsp:txXfrm>
    </dsp:sp>
    <dsp:sp modelId="{275411D3-0C1E-49B9-BA49-86606A1831F2}">
      <dsp:nvSpPr>
        <dsp:cNvPr id="0" name=""/>
        <dsp:cNvSpPr/>
      </dsp:nvSpPr>
      <dsp:spPr>
        <a:xfrm>
          <a:off x="3271" y="782310"/>
          <a:ext cx="3189313" cy="2699021"/>
        </a:xfrm>
        <a:prstGeom prst="rect">
          <a:avLst/>
        </a:prstGeom>
        <a:solidFill>
          <a:srgbClr val="FEF4FE">
            <a:alpha val="89804"/>
          </a:srgb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i="1" kern="1200" baseline="0" dirty="0"/>
            <a:t>This presentation leverages data insights to evaluate wine quality and provide actionable strategies for optimizing product standards and market performance.</a:t>
          </a:r>
          <a:endParaRPr lang="en-US" sz="1900" kern="1200" dirty="0"/>
        </a:p>
      </dsp:txBody>
      <dsp:txXfrm>
        <a:off x="3271" y="782310"/>
        <a:ext cx="3189313" cy="2699021"/>
      </dsp:txXfrm>
    </dsp:sp>
    <dsp:sp modelId="{550B9AAB-F2ED-40A5-94E5-297B20A92EE9}">
      <dsp:nvSpPr>
        <dsp:cNvPr id="0" name=""/>
        <dsp:cNvSpPr/>
      </dsp:nvSpPr>
      <dsp:spPr>
        <a:xfrm>
          <a:off x="3639089" y="235110"/>
          <a:ext cx="3189313" cy="547200"/>
        </a:xfrm>
        <a:prstGeom prst="rect">
          <a:avLst/>
        </a:prstGeom>
        <a:solidFill>
          <a:srgbClr val="00B0F0"/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 dirty="0">
              <a:latin typeface="Aptos" panose="020B0004020202020204" pitchFamily="34" charset="0"/>
            </a:rPr>
            <a:t>Background Information</a:t>
          </a:r>
          <a:r>
            <a:rPr lang="en-US" sz="2000" b="0" i="0" kern="1200" baseline="0" dirty="0">
              <a:latin typeface="Aptos" panose="020B0004020202020204" pitchFamily="34" charset="0"/>
            </a:rPr>
            <a:t>:</a:t>
          </a:r>
          <a:endParaRPr lang="en-US" sz="2000" kern="1200" dirty="0">
            <a:latin typeface="Aptos" panose="020B0004020202020204" pitchFamily="34" charset="0"/>
          </a:endParaRPr>
        </a:p>
      </dsp:txBody>
      <dsp:txXfrm>
        <a:off x="3639089" y="235110"/>
        <a:ext cx="3189313" cy="547200"/>
      </dsp:txXfrm>
    </dsp:sp>
    <dsp:sp modelId="{52017F6C-D9D6-4D6D-B215-D41F3D60CF7C}">
      <dsp:nvSpPr>
        <dsp:cNvPr id="0" name=""/>
        <dsp:cNvSpPr/>
      </dsp:nvSpPr>
      <dsp:spPr>
        <a:xfrm>
          <a:off x="3639089" y="782310"/>
          <a:ext cx="3189313" cy="2699021"/>
        </a:xfrm>
        <a:prstGeom prst="rect">
          <a:avLst/>
        </a:prstGeom>
        <a:solidFill>
          <a:srgbClr val="E1F0FB">
            <a:alpha val="89804"/>
          </a:srgb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i="1" kern="1200" baseline="0" dirty="0"/>
            <a:t>The dataset includes over 1,357 samples of wine, analyzing factors like acidity, sugar, pH, alcohol and more content that influence quality ratings.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/>
            <a:t>Quality ratings range from 3 (low) to 8 (high).</a:t>
          </a:r>
          <a:endParaRPr lang="en-US" sz="1900" kern="1200"/>
        </a:p>
      </dsp:txBody>
      <dsp:txXfrm>
        <a:off x="3639089" y="782310"/>
        <a:ext cx="3189313" cy="2699021"/>
      </dsp:txXfrm>
    </dsp:sp>
    <dsp:sp modelId="{7FF32489-319F-4238-82A1-294360BC8D6F}">
      <dsp:nvSpPr>
        <dsp:cNvPr id="0" name=""/>
        <dsp:cNvSpPr/>
      </dsp:nvSpPr>
      <dsp:spPr>
        <a:xfrm>
          <a:off x="7278178" y="205447"/>
          <a:ext cx="3189313" cy="547200"/>
        </a:xfrm>
        <a:prstGeom prst="rect">
          <a:avLst/>
        </a:prstGeom>
        <a:solidFill>
          <a:srgbClr val="00B050"/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 dirty="0">
              <a:latin typeface="Aptos" panose="020B0004020202020204" pitchFamily="34" charset="0"/>
            </a:rPr>
            <a:t>Key Objective</a:t>
          </a:r>
          <a:r>
            <a:rPr lang="en-US" sz="2000" b="0" i="0" kern="1200" baseline="0" dirty="0">
              <a:latin typeface="Aptos" panose="020B0004020202020204" pitchFamily="34" charset="0"/>
            </a:rPr>
            <a:t>:</a:t>
          </a:r>
          <a:endParaRPr lang="en-US" sz="2000" kern="1200" dirty="0">
            <a:latin typeface="Aptos" panose="020B0004020202020204" pitchFamily="34" charset="0"/>
          </a:endParaRPr>
        </a:p>
      </dsp:txBody>
      <dsp:txXfrm>
        <a:off x="7278178" y="205447"/>
        <a:ext cx="3189313" cy="547200"/>
      </dsp:txXfrm>
    </dsp:sp>
    <dsp:sp modelId="{84E646A7-D7A1-4251-99C9-211E75961B07}">
      <dsp:nvSpPr>
        <dsp:cNvPr id="0" name=""/>
        <dsp:cNvSpPr/>
      </dsp:nvSpPr>
      <dsp:spPr>
        <a:xfrm>
          <a:off x="7274906" y="782310"/>
          <a:ext cx="3189313" cy="2699021"/>
        </a:xfrm>
        <a:prstGeom prst="rect">
          <a:avLst/>
        </a:prstGeom>
        <a:solidFill>
          <a:srgbClr val="BFDFDA">
            <a:alpha val="89804"/>
          </a:srgb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i="1" kern="1200" baseline="0" dirty="0"/>
            <a:t>Our goal is to identify trends and correlations to improve production and marketing strategies, focusing on higher-rated wines.</a:t>
          </a:r>
          <a:endParaRPr lang="en-US" sz="1900" kern="1200" dirty="0"/>
        </a:p>
      </dsp:txBody>
      <dsp:txXfrm>
        <a:off x="7274906" y="782310"/>
        <a:ext cx="3189313" cy="26990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8347BD-6241-4C8D-8290-F4D3E230F193}">
      <dsp:nvSpPr>
        <dsp:cNvPr id="0" name=""/>
        <dsp:cNvSpPr/>
      </dsp:nvSpPr>
      <dsp:spPr>
        <a:xfrm>
          <a:off x="0" y="0"/>
          <a:ext cx="8357218" cy="472274"/>
        </a:xfrm>
        <a:prstGeom prst="roundRect">
          <a:avLst>
            <a:gd name="adj" fmla="val 10000"/>
          </a:avLst>
        </a:prstGeom>
        <a:solidFill>
          <a:schemeClr val="lt1"/>
        </a:solidFill>
        <a:ln w="15875" cap="rnd" cmpd="sng" algn="ctr">
          <a:solidFill>
            <a:schemeClr val="dk1">
              <a:hueMod val="94000"/>
            </a:schemeClr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0" kern="1200" baseline="0" dirty="0"/>
            <a:t>This visual demonstrates </a:t>
          </a:r>
          <a:r>
            <a:rPr lang="en-US" sz="1200" b="0" i="0" kern="1200" baseline="0" dirty="0"/>
            <a:t>how different wine attributes relate to one another and to wine quality, Strong correlations are key areas to focus on.</a:t>
          </a:r>
          <a:endParaRPr lang="en-US" sz="1200" kern="1200" dirty="0"/>
        </a:p>
      </dsp:txBody>
      <dsp:txXfrm>
        <a:off x="13832" y="13832"/>
        <a:ext cx="7792341" cy="444610"/>
      </dsp:txXfrm>
    </dsp:sp>
    <dsp:sp modelId="{DDF2A546-3678-4789-9577-40BD02727E13}">
      <dsp:nvSpPr>
        <dsp:cNvPr id="0" name=""/>
        <dsp:cNvSpPr/>
      </dsp:nvSpPr>
      <dsp:spPr>
        <a:xfrm>
          <a:off x="624077" y="537868"/>
          <a:ext cx="8357218" cy="472274"/>
        </a:xfrm>
        <a:prstGeom prst="roundRect">
          <a:avLst>
            <a:gd name="adj" fmla="val 10000"/>
          </a:avLst>
        </a:prstGeom>
        <a:solidFill>
          <a:schemeClr val="lt1"/>
        </a:solidFill>
        <a:ln w="15875" cap="rnd" cmpd="sng" algn="ctr">
          <a:solidFill>
            <a:schemeClr val="dk1">
              <a:hueMod val="94000"/>
            </a:schemeClr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Attributes with Strong Correlations to Quality</a:t>
          </a:r>
          <a:r>
            <a:rPr lang="en-GB" sz="1200" kern="1200" dirty="0"/>
            <a:t>:</a:t>
          </a:r>
          <a:endParaRPr lang="en-US" sz="1200" kern="1200" dirty="0"/>
        </a:p>
      </dsp:txBody>
      <dsp:txXfrm>
        <a:off x="637909" y="551700"/>
        <a:ext cx="7398497" cy="444610"/>
      </dsp:txXfrm>
    </dsp:sp>
    <dsp:sp modelId="{ABA93B70-CBD4-4943-9F1B-F2801B46717C}">
      <dsp:nvSpPr>
        <dsp:cNvPr id="0" name=""/>
        <dsp:cNvSpPr/>
      </dsp:nvSpPr>
      <dsp:spPr>
        <a:xfrm>
          <a:off x="1248155" y="1075737"/>
          <a:ext cx="8357218" cy="472274"/>
        </a:xfrm>
        <a:prstGeom prst="roundRect">
          <a:avLst>
            <a:gd name="adj" fmla="val 10000"/>
          </a:avLst>
        </a:prstGeom>
        <a:solidFill>
          <a:schemeClr val="lt1"/>
        </a:solidFill>
        <a:ln w="15875" cap="rnd" cmpd="sng" algn="ctr">
          <a:solidFill>
            <a:schemeClr val="dk1">
              <a:hueMod val="94000"/>
            </a:schemeClr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Alcohol: Positive correlation (+0.48) indicates higher alcohol content improves quality.</a:t>
          </a:r>
          <a:endParaRPr lang="en-US" sz="1200" kern="1200" dirty="0"/>
        </a:p>
      </dsp:txBody>
      <dsp:txXfrm>
        <a:off x="1261987" y="1089569"/>
        <a:ext cx="7398497" cy="444610"/>
      </dsp:txXfrm>
    </dsp:sp>
    <dsp:sp modelId="{21926802-C650-42A4-A927-F60C4C724449}">
      <dsp:nvSpPr>
        <dsp:cNvPr id="0" name=""/>
        <dsp:cNvSpPr/>
      </dsp:nvSpPr>
      <dsp:spPr>
        <a:xfrm>
          <a:off x="1872233" y="1613605"/>
          <a:ext cx="8357218" cy="472274"/>
        </a:xfrm>
        <a:prstGeom prst="roundRect">
          <a:avLst>
            <a:gd name="adj" fmla="val 10000"/>
          </a:avLst>
        </a:prstGeom>
        <a:solidFill>
          <a:schemeClr val="lt1"/>
        </a:solidFill>
        <a:ln w="15875" cap="rnd" cmpd="sng" algn="ctr">
          <a:solidFill>
            <a:schemeClr val="dk1">
              <a:hueMod val="94000"/>
            </a:schemeClr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Volatile Acidity: Negative correlation (-0.39) suggests higher acidity lowers quality.</a:t>
          </a:r>
          <a:r>
            <a:rPr lang="en-US" sz="1200" b="0" i="0" kern="1200" baseline="0" dirty="0"/>
            <a:t> </a:t>
          </a:r>
          <a:endParaRPr lang="en-US" sz="1200" kern="1200" dirty="0"/>
        </a:p>
      </dsp:txBody>
      <dsp:txXfrm>
        <a:off x="1886065" y="1627437"/>
        <a:ext cx="7398497" cy="444610"/>
      </dsp:txXfrm>
    </dsp:sp>
    <dsp:sp modelId="{3A4268BC-07E8-4262-B775-73BD063A4E32}">
      <dsp:nvSpPr>
        <dsp:cNvPr id="0" name=""/>
        <dsp:cNvSpPr/>
      </dsp:nvSpPr>
      <dsp:spPr>
        <a:xfrm>
          <a:off x="2496311" y="2151474"/>
          <a:ext cx="8357218" cy="472274"/>
        </a:xfrm>
        <a:prstGeom prst="roundRect">
          <a:avLst>
            <a:gd name="adj" fmla="val 10000"/>
          </a:avLst>
        </a:prstGeom>
        <a:solidFill>
          <a:schemeClr val="lt1"/>
        </a:solidFill>
        <a:ln w="15875" cap="rnd" cmpd="sng" algn="ctr">
          <a:solidFill>
            <a:schemeClr val="dk1">
              <a:hueMod val="94000"/>
            </a:schemeClr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R</a:t>
          </a:r>
          <a:r>
            <a:rPr lang="en-US" sz="1200" b="1" i="0" kern="1200" baseline="0" dirty="0"/>
            <a:t>elationships</a:t>
          </a:r>
          <a:r>
            <a:rPr lang="en-US" sz="1200" b="0" i="0" kern="1200" baseline="0" dirty="0"/>
            <a:t>, e.g., "We see that alcohol content is one of the strongest predictors of quality, shown by its significant positive correlation with quality</a:t>
          </a:r>
          <a:endParaRPr lang="en-US" sz="1200" kern="1200" dirty="0"/>
        </a:p>
      </dsp:txBody>
      <dsp:txXfrm>
        <a:off x="2510143" y="2165306"/>
        <a:ext cx="7398497" cy="444610"/>
      </dsp:txXfrm>
    </dsp:sp>
    <dsp:sp modelId="{52E2E9ED-8609-4F66-88DD-8DDE5CB4C9B6}">
      <dsp:nvSpPr>
        <dsp:cNvPr id="0" name=""/>
        <dsp:cNvSpPr/>
      </dsp:nvSpPr>
      <dsp:spPr>
        <a:xfrm>
          <a:off x="8906583" y="83765"/>
          <a:ext cx="306978" cy="306978"/>
        </a:xfrm>
        <a:prstGeom prst="downArrow">
          <a:avLst>
            <a:gd name="adj1" fmla="val 55000"/>
            <a:gd name="adj2" fmla="val 45000"/>
          </a:avLst>
        </a:prstGeom>
        <a:solidFill>
          <a:schemeClr val="lt1"/>
        </a:solidFill>
        <a:ln w="15875" cap="rnd" cmpd="sng" algn="ctr">
          <a:solidFill>
            <a:schemeClr val="dk1">
              <a:hueMod val="94000"/>
            </a:schemeClr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8975653" y="83765"/>
        <a:ext cx="168838" cy="231001"/>
      </dsp:txXfrm>
    </dsp:sp>
    <dsp:sp modelId="{7581F195-14BF-4280-AC4B-276F98970AA1}">
      <dsp:nvSpPr>
        <dsp:cNvPr id="0" name=""/>
        <dsp:cNvSpPr/>
      </dsp:nvSpPr>
      <dsp:spPr>
        <a:xfrm>
          <a:off x="10024148" y="1213525"/>
          <a:ext cx="306978" cy="30697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10093218" y="1213525"/>
        <a:ext cx="168838" cy="231001"/>
      </dsp:txXfrm>
    </dsp:sp>
    <dsp:sp modelId="{79154923-D383-4FE4-815E-B1B4490E5110}">
      <dsp:nvSpPr>
        <dsp:cNvPr id="0" name=""/>
        <dsp:cNvSpPr/>
      </dsp:nvSpPr>
      <dsp:spPr>
        <a:xfrm>
          <a:off x="9225825" y="643631"/>
          <a:ext cx="306978" cy="30697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9294895" y="643631"/>
        <a:ext cx="168838" cy="231001"/>
      </dsp:txXfrm>
    </dsp:sp>
    <dsp:sp modelId="{25BC6740-E36F-4F8C-B020-DF982E01B121}">
      <dsp:nvSpPr>
        <dsp:cNvPr id="0" name=""/>
        <dsp:cNvSpPr/>
      </dsp:nvSpPr>
      <dsp:spPr>
        <a:xfrm>
          <a:off x="10328873" y="1835052"/>
          <a:ext cx="306978" cy="30697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10397943" y="1835052"/>
        <a:ext cx="168838" cy="2310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B81363-C255-463D-9A58-D8D35782C01C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F812D8-DC09-4986-AE38-2325696E83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749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B1C88-E3B7-4DCD-BB41-B3DACF1FA21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5406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3839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45C19-FC18-41A5-8EBD-50D33507D0F3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A2B48-6318-4100-B1C3-103129E3BF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551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45C19-FC18-41A5-8EBD-50D33507D0F3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A2B48-6318-4100-B1C3-103129E3BF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316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45C19-FC18-41A5-8EBD-50D33507D0F3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A2B48-6318-4100-B1C3-103129E3BF47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5772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45C19-FC18-41A5-8EBD-50D33507D0F3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A2B48-6318-4100-B1C3-103129E3BF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6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45C19-FC18-41A5-8EBD-50D33507D0F3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A2B48-6318-4100-B1C3-103129E3BF47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40593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45C19-FC18-41A5-8EBD-50D33507D0F3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A2B48-6318-4100-B1C3-103129E3BF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339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45C19-FC18-41A5-8EBD-50D33507D0F3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A2B48-6318-4100-B1C3-103129E3BF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585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45C19-FC18-41A5-8EBD-50D33507D0F3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A2B48-6318-4100-B1C3-103129E3BF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600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45C19-FC18-41A5-8EBD-50D33507D0F3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A2B48-6318-4100-B1C3-103129E3BF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5211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45C19-FC18-41A5-8EBD-50D33507D0F3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A2B48-6318-4100-B1C3-103129E3BF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9016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45C19-FC18-41A5-8EBD-50D33507D0F3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A2B48-6318-4100-B1C3-103129E3BF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480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45C19-FC18-41A5-8EBD-50D33507D0F3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A2B48-6318-4100-B1C3-103129E3BF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817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45C19-FC18-41A5-8EBD-50D33507D0F3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A2B48-6318-4100-B1C3-103129E3BF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973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45C19-FC18-41A5-8EBD-50D33507D0F3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A2B48-6318-4100-B1C3-103129E3BF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4375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45C19-FC18-41A5-8EBD-50D33507D0F3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A2B48-6318-4100-B1C3-103129E3BF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972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45C19-FC18-41A5-8EBD-50D33507D0F3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A2B48-6318-4100-B1C3-103129E3BF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683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31104AF-EA8C-4934-9873-2665BA963131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4F679F7-33B4-4B3C-9C11-451FD8CAC7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1979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62362DE-7747-4D8B-99FA-8E36F0B15F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96BBA40-0996-B53F-193C-79462EE01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1394" y="625483"/>
            <a:ext cx="6651025" cy="2058449"/>
          </a:xfrm>
        </p:spPr>
        <p:txBody>
          <a:bodyPr vert="horz" lIns="91440" tIns="45720" rIns="91440" bIns="45720" rtlCol="0">
            <a:normAutofit/>
          </a:bodyPr>
          <a:lstStyle/>
          <a:p>
            <a:pPr defTabSz="457200"/>
            <a:r>
              <a:rPr lang="en-US" sz="3200" b="1" dirty="0">
                <a:latin typeface="Aptos" panose="020B0004020202020204" pitchFamily="34" charset="0"/>
              </a:rPr>
              <a:t>“Quality in Every Drop”</a:t>
            </a:r>
            <a:br>
              <a:rPr lang="en-US" sz="3200" b="1" dirty="0">
                <a:latin typeface="Aptos" panose="020B0004020202020204" pitchFamily="34" charset="0"/>
              </a:rPr>
            </a:br>
            <a:r>
              <a:rPr lang="en-US" b="1" dirty="0">
                <a:latin typeface="Aptos" panose="020B0004020202020204" pitchFamily="34" charset="0"/>
              </a:rPr>
              <a:t> </a:t>
            </a:r>
            <a:r>
              <a:rPr lang="en-US" sz="4000" b="1" dirty="0">
                <a:latin typeface="Aptos" panose="020B0004020202020204" pitchFamily="34" charset="0"/>
              </a:rPr>
              <a:t>Data Insights into Wine Excellence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57081B5F-BDB3-DB8E-B74A-BC37D9D3B5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06749" y="4003940"/>
            <a:ext cx="5233180" cy="1564744"/>
          </a:xfrm>
        </p:spPr>
        <p:txBody>
          <a:bodyPr vert="horz" lIns="91440" tIns="45720" rIns="91440" bIns="45720" rtlCol="0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1900" b="1" dirty="0"/>
              <a:t>Presented By;</a:t>
            </a:r>
          </a:p>
          <a:p>
            <a:pPr defTabSz="457200">
              <a:lnSpc>
                <a:spcPct val="90000"/>
              </a:lnSpc>
            </a:pPr>
            <a:r>
              <a:rPr lang="en-US" sz="1900" b="1" dirty="0"/>
              <a:t>Florence Braut</a:t>
            </a:r>
          </a:p>
          <a:p>
            <a:pPr defTabSz="457200">
              <a:lnSpc>
                <a:spcPct val="90000"/>
              </a:lnSpc>
            </a:pPr>
            <a:r>
              <a:rPr lang="en-US" sz="1900" b="1" dirty="0"/>
              <a:t>15/12/2024</a:t>
            </a:r>
          </a:p>
          <a:p>
            <a:pPr defTabSz="457200">
              <a:lnSpc>
                <a:spcPct val="90000"/>
              </a:lnSpc>
            </a:pPr>
            <a:r>
              <a:rPr lang="en-US" sz="1900" b="1" dirty="0"/>
              <a:t>Exam Project Scenario.pptx </a:t>
            </a:r>
          </a:p>
        </p:txBody>
      </p:sp>
      <p:pic>
        <p:nvPicPr>
          <p:cNvPr id="3" name="Picture 2" descr="Red wine poured from wine bottle into wine glass">
            <a:extLst>
              <a:ext uri="{FF2B5EF4-FFF2-40B4-BE49-F238E27FC236}">
                <a16:creationId xmlns:a16="http://schemas.microsoft.com/office/drawing/2014/main" id="{0EBA0016-D991-A98F-3E2B-D182B56B9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45" y="628616"/>
            <a:ext cx="4078446" cy="5543583"/>
          </a:xfrm>
          <a:prstGeom prst="rect">
            <a:avLst/>
          </a:prstGeom>
          <a:ln w="15875"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5123E6E-F713-4254-A6BF-358CC8EC6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F690FE0-5412-4598-8AD6-769BB36E2C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4850BB6-6709-408E-BEFD-24DC5E3C2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A03B410-983E-40D8-A4EA-2BB747CB00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2B92421-6A58-4A51-AB7D-B97EA85E3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D092B0B-C6FB-4CDC-ABE8-5C817CAC69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14114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E5DA7-F64C-0F0E-9C74-605E0292C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545F0-D81D-0294-76A2-18552204F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674" y="62500"/>
            <a:ext cx="8534400" cy="1011557"/>
          </a:xfrm>
        </p:spPr>
        <p:txBody>
          <a:bodyPr>
            <a:normAutofit/>
          </a:bodyPr>
          <a:lstStyle/>
          <a:p>
            <a:pPr lvl="0" algn="ctr"/>
            <a:r>
              <a:rPr lang="en-GB" sz="3200" b="1" dirty="0">
                <a:latin typeface="Aptos" panose="020B0004020202020204" pitchFamily="34" charset="0"/>
              </a:rPr>
              <a:t>Conclusion</a:t>
            </a:r>
            <a:endParaRPr lang="en-GB" sz="3200" dirty="0">
              <a:latin typeface="Aptos" panose="020B00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640875-00A8-6DD3-4034-AC7D87CBD5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25105" y="1325638"/>
            <a:ext cx="6458857" cy="5399314"/>
          </a:xfrm>
        </p:spPr>
        <p:txBody>
          <a:bodyPr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en-GB" b="1" u="sng" dirty="0">
                <a:solidFill>
                  <a:schemeClr val="tx1"/>
                </a:solidFill>
                <a:latin typeface="Aptos" panose="020B0004020202020204" pitchFamily="34" charset="0"/>
              </a:rPr>
              <a:t>To conclude, here are the main takeaways from the analysis</a:t>
            </a:r>
            <a:r>
              <a:rPr lang="en-GB" b="1" dirty="0">
                <a:solidFill>
                  <a:schemeClr val="tx1"/>
                </a:solidFill>
                <a:latin typeface="Aptos" panose="020B0004020202020204" pitchFamily="34" charset="0"/>
              </a:rPr>
              <a:t>.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6">
                  <a:lumMod val="20000"/>
                  <a:lumOff val="80000"/>
                </a:schemeClr>
              </a:buClr>
              <a:buSzTx/>
              <a:buFont typeface="Courier New" panose="02070309020205020404" pitchFamily="49" charset="0"/>
              <a:buChar char="o"/>
              <a:tabLst/>
            </a:pP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Alcohol content </a:t>
            </a:r>
            <a:r>
              <a:rPr kumimoji="0" lang="en-US" altLang="en-US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is a strong predictor of wine quality, </a:t>
            </a:r>
            <a:r>
              <a:rPr lang="en-GB" sz="1600" b="0" i="0" dirty="0">
                <a:solidFill>
                  <a:schemeClr val="tx1"/>
                </a:solidFill>
                <a:effectLst/>
              </a:rPr>
              <a:t>higher alcohol content, higher quality ratings</a:t>
            </a:r>
            <a:r>
              <a:rPr kumimoji="0" lang="en-US" altLang="en-US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6">
                  <a:lumMod val="20000"/>
                  <a:lumOff val="80000"/>
                </a:schemeClr>
              </a:buClr>
              <a:buSzTx/>
              <a:buNone/>
              <a:tabLst/>
            </a:pPr>
            <a:endParaRPr kumimoji="0" lang="en-US" altLang="en-US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6">
                  <a:lumMod val="20000"/>
                  <a:lumOff val="80000"/>
                </a:schemeClr>
              </a:buClr>
              <a:buSzTx/>
              <a:buFont typeface="Courier New" panose="02070309020205020404" pitchFamily="49" charset="0"/>
              <a:buChar char="o"/>
              <a:tabLst/>
            </a:pPr>
            <a:r>
              <a:rPr lang="en-GB" sz="1600" b="1" i="0" dirty="0">
                <a:solidFill>
                  <a:schemeClr val="tx1"/>
                </a:solidFill>
                <a:effectLst/>
              </a:rPr>
              <a:t>Sulphates</a:t>
            </a:r>
            <a:r>
              <a:rPr lang="en-GB" sz="1600" b="0" i="0" dirty="0">
                <a:solidFill>
                  <a:schemeClr val="tx1"/>
                </a:solidFill>
                <a:effectLst/>
              </a:rPr>
              <a:t> and </a:t>
            </a:r>
            <a:r>
              <a:rPr lang="en-GB" sz="1600" b="1" i="0" dirty="0">
                <a:solidFill>
                  <a:schemeClr val="tx1"/>
                </a:solidFill>
                <a:effectLst/>
              </a:rPr>
              <a:t>citric acid</a:t>
            </a:r>
            <a:r>
              <a:rPr lang="en-GB" sz="1600" b="0" i="0" dirty="0">
                <a:solidFill>
                  <a:schemeClr val="tx1"/>
                </a:solidFill>
                <a:effectLst/>
              </a:rPr>
              <a:t> also positively </a:t>
            </a:r>
            <a:r>
              <a:rPr lang="en-GB" sz="1600" dirty="0">
                <a:solidFill>
                  <a:schemeClr val="tx1"/>
                </a:solidFill>
              </a:rPr>
              <a:t>play an </a:t>
            </a:r>
            <a:r>
              <a:rPr lang="en-GB" sz="1600" b="0" i="0" dirty="0">
                <a:solidFill>
                  <a:schemeClr val="tx1"/>
                </a:solidFill>
                <a:effectLst/>
              </a:rPr>
              <a:t>importance</a:t>
            </a:r>
            <a:r>
              <a:rPr lang="en-GB" sz="1600" dirty="0">
                <a:solidFill>
                  <a:schemeClr val="tx1"/>
                </a:solidFill>
              </a:rPr>
              <a:t> role </a:t>
            </a:r>
            <a:r>
              <a:rPr lang="en-GB" sz="1600" b="0" i="0" dirty="0">
                <a:solidFill>
                  <a:schemeClr val="tx1"/>
                </a:solidFill>
                <a:effectLst/>
              </a:rPr>
              <a:t>in enhancing wine </a:t>
            </a:r>
            <a:r>
              <a:rPr lang="en-GB" sz="1600" b="0" i="0" dirty="0" err="1">
                <a:solidFill>
                  <a:schemeClr val="tx1"/>
                </a:solidFill>
                <a:effectLst/>
              </a:rPr>
              <a:t>flavors</a:t>
            </a:r>
            <a:r>
              <a:rPr lang="en-GB" sz="1600" b="0" i="0" dirty="0">
                <a:solidFill>
                  <a:schemeClr val="tx1"/>
                </a:solidFill>
                <a:effectLst/>
              </a:rPr>
              <a:t> and preservation.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6">
                  <a:lumMod val="20000"/>
                  <a:lumOff val="80000"/>
                </a:schemeClr>
              </a:buClr>
              <a:buSzTx/>
              <a:buNone/>
              <a:tabLst/>
            </a:pPr>
            <a:endParaRPr lang="en-GB" sz="1600" b="0" i="0" dirty="0">
              <a:solidFill>
                <a:schemeClr val="tx1"/>
              </a:solidFill>
              <a:effectLst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6">
                  <a:lumMod val="20000"/>
                  <a:lumOff val="80000"/>
                </a:schemeClr>
              </a:buClr>
              <a:buSzTx/>
              <a:buFont typeface="Courier New" panose="02070309020205020404" pitchFamily="49" charset="0"/>
              <a:buChar char="o"/>
              <a:tabLst/>
            </a:pPr>
            <a:r>
              <a:rPr lang="en-GB" sz="1600" b="1" i="0" dirty="0">
                <a:solidFill>
                  <a:schemeClr val="tx1"/>
                </a:solidFill>
                <a:effectLst/>
              </a:rPr>
              <a:t>Volatile acidity</a:t>
            </a:r>
            <a:r>
              <a:rPr lang="en-GB" sz="1600" b="0" i="0" dirty="0">
                <a:solidFill>
                  <a:schemeClr val="tx1"/>
                </a:solidFill>
                <a:effectLst/>
              </a:rPr>
              <a:t> negatively impacts wine quality, which is higher levels of volatile acidity leads to lower quality ratings.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6">
                  <a:lumMod val="20000"/>
                  <a:lumOff val="80000"/>
                </a:schemeClr>
              </a:buClr>
              <a:buSzTx/>
              <a:buNone/>
              <a:tabLst/>
            </a:pPr>
            <a:endParaRPr lang="en-GB" sz="1600" b="0" i="0" dirty="0">
              <a:solidFill>
                <a:schemeClr val="tx1"/>
              </a:solidFill>
              <a:effectLst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6">
                  <a:lumMod val="20000"/>
                  <a:lumOff val="80000"/>
                </a:schemeClr>
              </a:buClr>
              <a:buSzTx/>
              <a:buFont typeface="Courier New" panose="02070309020205020404" pitchFamily="49" charset="0"/>
              <a:buChar char="o"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Next Step</a:t>
            </a:r>
            <a:endParaRPr lang="en-US" altLang="en-US" sz="1600" dirty="0">
              <a:solidFill>
                <a:schemeClr val="tx1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6">
                  <a:lumMod val="20000"/>
                  <a:lumOff val="80000"/>
                </a:schemeClr>
              </a:buClr>
              <a:buSzTx/>
            </a:pPr>
            <a:r>
              <a:rPr lang="en-GB" sz="1600" b="1" i="0" dirty="0">
                <a:solidFill>
                  <a:schemeClr val="tx1"/>
                </a:solidFill>
                <a:effectLst/>
              </a:rPr>
              <a:t>Continuous Monitoring:</a:t>
            </a:r>
            <a:r>
              <a:rPr lang="en-GB" sz="1600" b="0" i="0" dirty="0">
                <a:solidFill>
                  <a:schemeClr val="tx1"/>
                </a:solidFill>
                <a:effectLst/>
              </a:rPr>
              <a:t> Implement a system for regular monitoring of wine samples to ensure that physicochemical properties remain within optimal ranges for high quality.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6">
                  <a:lumMod val="20000"/>
                  <a:lumOff val="80000"/>
                </a:schemeClr>
              </a:buClr>
              <a:buSzTx/>
            </a:pPr>
            <a:endParaRPr lang="en-GB" sz="1400" b="0" i="0" dirty="0">
              <a:solidFill>
                <a:schemeClr val="tx1"/>
              </a:solidFill>
              <a:effectLst/>
            </a:endParaRPr>
          </a:p>
          <a:p>
            <a:pPr>
              <a:buClr>
                <a:schemeClr val="accent6">
                  <a:lumMod val="20000"/>
                  <a:lumOff val="80000"/>
                </a:schemeClr>
              </a:buClr>
            </a:pPr>
            <a:r>
              <a:rPr lang="en-GB" sz="1600" b="1" i="0" dirty="0">
                <a:solidFill>
                  <a:schemeClr val="tx1"/>
                </a:solidFill>
                <a:effectLst/>
              </a:rPr>
              <a:t>Develop strategies </a:t>
            </a:r>
            <a:r>
              <a:rPr lang="en-GB" sz="1600" b="0" i="0" dirty="0">
                <a:solidFill>
                  <a:schemeClr val="tx1"/>
                </a:solidFill>
                <a:effectLst/>
              </a:rPr>
              <a:t>to optimize production processes based on these findings, ensuring that the winery can consistently produce high-quality wines</a:t>
            </a:r>
            <a:r>
              <a:rPr lang="en-GB" b="0" i="0" dirty="0">
                <a:solidFill>
                  <a:schemeClr val="tx1"/>
                </a:solidFill>
                <a:effectLst/>
              </a:rPr>
              <a:t>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DCA6FDF-F146-11E5-6D3A-1996639233F3}"/>
              </a:ext>
            </a:extLst>
          </p:cNvPr>
          <p:cNvSpPr/>
          <p:nvPr/>
        </p:nvSpPr>
        <p:spPr>
          <a:xfrm>
            <a:off x="-1" y="1016000"/>
            <a:ext cx="5525105" cy="57089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2212919-6837-7A90-707A-96BF7AD2E0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16219" y="2051183"/>
            <a:ext cx="5522045" cy="34787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3445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455B88A-C127-47B3-B317-724BD4EA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F07A923-368D-45E6-AACC-9ECE4057A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FE16B44-FE3C-4330-AF20-E869FC7B78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1CB6733-6A12-4A1C-87C3-B676FB381D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754CCFD-DC5E-453F-B95A-F045ED9B2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E826A39-89EA-44EA-ABC5-F446934921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2600CBB-0CF8-4237-8491-B7864363D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3B2935-5311-8BEB-AF79-BC67A0E5D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799010"/>
            <a:ext cx="9269412" cy="11552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cap="all">
                <a:ln w="3175" cmpd="sng">
                  <a:noFill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AGENDA</a:t>
            </a:r>
            <a:endParaRPr lang="en-US" sz="3600" kern="1200" cap="all">
              <a:ln w="3175" cmpd="sng">
                <a:noFill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18" name="Snip Diagonal Corner Rectangle 21">
            <a:extLst>
              <a:ext uri="{FF2B5EF4-FFF2-40B4-BE49-F238E27FC236}">
                <a16:creationId xmlns:a16="http://schemas.microsoft.com/office/drawing/2014/main" id="{E4CBBC1E-991D-4CF9-BCA5-AB1496871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824" cy="45720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D290395-ECFB-8B7B-85E3-F520C46234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385560"/>
              </p:ext>
            </p:extLst>
          </p:nvPr>
        </p:nvGraphicFramePr>
        <p:xfrm>
          <a:off x="965200" y="642939"/>
          <a:ext cx="10255250" cy="3403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0422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usters of black grapes growing on vines">
            <a:extLst>
              <a:ext uri="{FF2B5EF4-FFF2-40B4-BE49-F238E27FC236}">
                <a16:creationId xmlns:a16="http://schemas.microsoft.com/office/drawing/2014/main" id="{23405EE0-A4CF-C0EC-9863-F72EF9CE35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787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488808-1CA4-CE01-BA8D-0C108E953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834887"/>
            <a:ext cx="10058400" cy="86470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Aptos" panose="020B0004020202020204" pitchFamily="34" charset="0"/>
              </a:rPr>
              <a:t>Introduction</a:t>
            </a:r>
            <a:endParaRPr lang="en-GB" sz="3600" dirty="0">
              <a:latin typeface="Aptos" panose="020B0004020202020204" pitchFamily="34" charset="0"/>
            </a:endParaRPr>
          </a:p>
        </p:txBody>
      </p:sp>
      <p:graphicFrame>
        <p:nvGraphicFramePr>
          <p:cNvPr id="8" name="Rectangle 1">
            <a:extLst>
              <a:ext uri="{FF2B5EF4-FFF2-40B4-BE49-F238E27FC236}">
                <a16:creationId xmlns:a16="http://schemas.microsoft.com/office/drawing/2014/main" id="{A6570BEB-542E-3D5A-8CAC-6591380274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243309"/>
              </p:ext>
            </p:extLst>
          </p:nvPr>
        </p:nvGraphicFramePr>
        <p:xfrm>
          <a:off x="684213" y="2569265"/>
          <a:ext cx="10467492" cy="3716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50975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B6C61-445F-5BC5-8FFF-3E4308C19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507" y="173750"/>
            <a:ext cx="8534400" cy="1043794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/>
              <a:t>Distribution of Wine Quality</a:t>
            </a:r>
            <a:br>
              <a:rPr lang="en-GB" dirty="0"/>
            </a:b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3616907-AF88-6A1B-F4BE-937AC56A0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4823" y="1217544"/>
            <a:ext cx="4649787" cy="447055"/>
          </a:xfrm>
        </p:spPr>
        <p:txBody>
          <a:bodyPr/>
          <a:lstStyle/>
          <a:p>
            <a:r>
              <a:rPr lang="en-GB" sz="2400" b="1" dirty="0">
                <a:latin typeface="Aptos" panose="020B0004020202020204" pitchFamily="34" charset="0"/>
              </a:rPr>
              <a:t>Trends or Patterns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BCE1C2C-128A-AD71-F4F4-F6F7C4A57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823" y="1798984"/>
            <a:ext cx="5791129" cy="47433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tx1"/>
                </a:solidFill>
                <a:latin typeface="Aptos" panose="020B0004020202020204" pitchFamily="34" charset="0"/>
              </a:rPr>
              <a:t>Introduction</a:t>
            </a:r>
            <a:r>
              <a:rPr lang="en-GB" sz="1600" dirty="0">
                <a:solidFill>
                  <a:schemeClr val="tx1"/>
                </a:solidFill>
                <a:latin typeface="Aptos" panose="020B00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en-GB" sz="1600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en-GB" sz="1600" dirty="0">
                <a:solidFill>
                  <a:schemeClr val="tx1"/>
                </a:solidFill>
              </a:rPr>
              <a:t>This chart shows the distribution of wine quality ratings based on our dataset</a:t>
            </a:r>
            <a:r>
              <a:rPr lang="en-GB" sz="1800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en-GB" sz="1600" dirty="0">
                <a:solidFill>
                  <a:schemeClr val="tx1"/>
                </a:solidFill>
              </a:rPr>
              <a:t>As you can see, most of our wines fall within the 5 and 6 range, which represents average quality. This is a strong foundation, but there are clear opportunities to elevate the quality of our offerings.</a:t>
            </a:r>
            <a:endParaRPr lang="en-GB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tx1"/>
                </a:solidFill>
                <a:latin typeface="Aptos" panose="020B0004020202020204" pitchFamily="34" charset="0"/>
              </a:rPr>
              <a:t>key insights :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tx1"/>
                </a:solidFill>
              </a:rPr>
              <a:t>The data reveals that </a:t>
            </a:r>
            <a:r>
              <a:rPr lang="en-GB" sz="1600" dirty="0">
                <a:solidFill>
                  <a:schemeClr val="tx1"/>
                </a:solidFill>
              </a:rPr>
              <a:t>there is a smaller part of wines rated 7 and above. While this is a good indicator that we have some premium wines, we could aim to increase this segment further. </a:t>
            </a:r>
          </a:p>
          <a:p>
            <a:pPr marL="0" indent="0">
              <a:buNone/>
            </a:pPr>
            <a:r>
              <a:rPr lang="en-GB" sz="1600" dirty="0">
                <a:solidFill>
                  <a:schemeClr val="tx1"/>
                </a:solidFill>
              </a:rPr>
              <a:t>Low-quality wines (ratings 3-4) are quite rare, which is positive, but it does suggest that we have room to improve certain wines.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10" name="Text Placeholder 9" hidden="1">
            <a:extLst>
              <a:ext uri="{FF2B5EF4-FFF2-40B4-BE49-F238E27FC236}">
                <a16:creationId xmlns:a16="http://schemas.microsoft.com/office/drawing/2014/main" id="{6B6D1277-6173-7675-7635-2BA029E11B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784063" y="1381540"/>
            <a:ext cx="2716628" cy="367747"/>
          </a:xfrm>
        </p:spPr>
        <p:txBody>
          <a:bodyPr/>
          <a:lstStyle/>
          <a:p>
            <a:pPr algn="ctr"/>
            <a:r>
              <a:rPr lang="nb-NO" sz="2400" b="1" dirty="0" err="1">
                <a:latin typeface="Aptos" panose="020B0004020202020204" pitchFamily="34" charset="0"/>
              </a:rPr>
              <a:t>Ky</a:t>
            </a:r>
            <a:r>
              <a:rPr lang="nb-NO" sz="2400" b="1" dirty="0">
                <a:latin typeface="Aptos" panose="020B0004020202020204" pitchFamily="34" charset="0"/>
              </a:rPr>
              <a:t> Insight</a:t>
            </a:r>
            <a:endParaRPr lang="en-GB" sz="2400" b="1" dirty="0">
              <a:latin typeface="Aptos" panose="020B0004020202020204" pitchFamily="34" charset="0"/>
            </a:endParaRPr>
          </a:p>
        </p:txBody>
      </p:sp>
      <p:pic>
        <p:nvPicPr>
          <p:cNvPr id="13" name="Content Placeholder 12" descr="A bar chart with different colored bars&#10;&#10;Description automatically generated">
            <a:extLst>
              <a:ext uri="{FF2B5EF4-FFF2-40B4-BE49-F238E27FC236}">
                <a16:creationId xmlns:a16="http://schemas.microsoft.com/office/drawing/2014/main" id="{E1A754BF-6AB8-D680-E034-1949A83C13D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52" y="1980856"/>
            <a:ext cx="5002993" cy="3843475"/>
          </a:xfrm>
        </p:spPr>
      </p:pic>
    </p:spTree>
    <p:extLst>
      <p:ext uri="{BB962C8B-B14F-4D97-AF65-F5344CB8AC3E}">
        <p14:creationId xmlns:p14="http://schemas.microsoft.com/office/powerpoint/2010/main" val="2915884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DEE54-EF48-44DF-CCFD-6A6C28257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203" y="288051"/>
            <a:ext cx="8534400" cy="780406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latin typeface="Aptos" panose="020B0004020202020204" pitchFamily="34" charset="0"/>
              </a:rPr>
              <a:t>Correlation Between Attributes</a:t>
            </a:r>
            <a:endParaRPr lang="en-GB" sz="3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BB4B68-5B71-EB51-735C-0B653B88837B}"/>
              </a:ext>
            </a:extLst>
          </p:cNvPr>
          <p:cNvSpPr/>
          <p:nvPr/>
        </p:nvSpPr>
        <p:spPr>
          <a:xfrm>
            <a:off x="432352" y="1068457"/>
            <a:ext cx="10853530" cy="267362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23C5D42-A4DF-8B02-F78C-4A5AEC03EA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2352" y="1287117"/>
            <a:ext cx="10818743" cy="2395331"/>
          </a:xfrm>
          <a:prstGeom prst="rect">
            <a:avLst/>
          </a:prstGeom>
        </p:spPr>
      </p:pic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4DEA4E32-B50E-5F21-9403-A77110E6E92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13106536"/>
              </p:ext>
            </p:extLst>
          </p:nvPr>
        </p:nvGraphicFramePr>
        <p:xfrm>
          <a:off x="397565" y="4050378"/>
          <a:ext cx="10853530" cy="2623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34494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21C83-4CCD-981B-9919-3F8A04C34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8C134-D2B2-0940-1575-D4D74A59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257" y="536528"/>
            <a:ext cx="10462528" cy="820163"/>
          </a:xfrm>
        </p:spPr>
        <p:txBody>
          <a:bodyPr>
            <a:normAutofit/>
          </a:bodyPr>
          <a:lstStyle/>
          <a:p>
            <a:pPr algn="ctr"/>
            <a:r>
              <a:rPr lang="en-GB" sz="2400" b="1" dirty="0">
                <a:latin typeface="Aptos" panose="020B0004020202020204" pitchFamily="34" charset="0"/>
              </a:rPr>
              <a:t>Relationship Between Alcohol Content and Wine Quality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4E512CC-B245-E14C-F002-522D0E2CE6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97373" y="1768961"/>
            <a:ext cx="5922454" cy="4308872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ADA41378-4968-3F7D-5A4E-152BF8409F9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422413" y="1822288"/>
            <a:ext cx="4944717" cy="430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b="1" dirty="0">
                <a:solidFill>
                  <a:schemeClr val="tx1"/>
                </a:solidFill>
              </a:rPr>
              <a:t>KEY POINTS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chemeClr val="tx1"/>
                </a:solidFill>
              </a:rPr>
              <a:t>Wines with </a:t>
            </a:r>
            <a:r>
              <a:rPr lang="en-GB" sz="1600" b="1" dirty="0">
                <a:solidFill>
                  <a:schemeClr val="tx1"/>
                </a:solidFill>
              </a:rPr>
              <a:t>higher alcohol content </a:t>
            </a:r>
            <a:r>
              <a:rPr lang="en-GB" sz="1600" dirty="0">
                <a:solidFill>
                  <a:schemeClr val="tx1"/>
                </a:solidFill>
              </a:rPr>
              <a:t>tend to score better in quality ratings. Notice how the green dots cluster in the 6–8 range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</a:t>
            </a: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Medium-quality wines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(in blue) are spread across a wide alcohol range, with no distinct clustering.</a:t>
            </a: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Wines with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low alcohol content (below 10%)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tend to have lower quality ratings (in orange).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b="1" dirty="0">
                <a:solidFill>
                  <a:schemeClr val="tx1"/>
                </a:solidFill>
                <a:latin typeface="Aptos" panose="020B0004020202020204" pitchFamily="34" charset="0"/>
              </a:rPr>
              <a:t>REMARK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GB" sz="1600" dirty="0">
                <a:solidFill>
                  <a:schemeClr val="tx1"/>
                </a:solidFill>
              </a:rPr>
              <a:t>While </a:t>
            </a:r>
            <a:r>
              <a:rPr lang="en-GB" sz="1600" b="1" dirty="0">
                <a:solidFill>
                  <a:schemeClr val="tx1"/>
                </a:solidFill>
              </a:rPr>
              <a:t>alcohol content </a:t>
            </a:r>
            <a:r>
              <a:rPr lang="en-GB" sz="1600" dirty="0">
                <a:solidFill>
                  <a:schemeClr val="tx1"/>
                </a:solidFill>
              </a:rPr>
              <a:t>plays a role in perceived quality, it's clear that other characteristics also contribute to a wine's overall rating.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810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9F6F33-14F1-AEEF-413D-75B317C86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CC7770B-E4E1-42D6-9437-DAA4A3A9E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A26DE5B-A1A6-4746-8EF7-4D6809ED7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77A3DDA-BF17-4302-867E-EBFD777B0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BE30704-4227-4B7B-BDB8-BFCF39086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923B1E7-AEA4-42D8-8F4A-9D116F296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21B6244-6EAE-442C-ACCF-8146103EC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509B08A-C1EC-478C-86AF-60ADE06D9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Bottle of champagne and streamers">
            <a:extLst>
              <a:ext uri="{FF2B5EF4-FFF2-40B4-BE49-F238E27FC236}">
                <a16:creationId xmlns:a16="http://schemas.microsoft.com/office/drawing/2014/main" id="{3B49759A-2360-C9DB-FA11-DC6A80119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3" t="20952"/>
          <a:stretch/>
        </p:blipFill>
        <p:spPr>
          <a:xfrm>
            <a:off x="0" y="4876800"/>
            <a:ext cx="2057457" cy="1981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A70101-9B8D-B21B-477B-67085ECBB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575" y="92755"/>
            <a:ext cx="5419454" cy="29455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3200" b="1" dirty="0">
                <a:latin typeface="Aptos" panose="020B0004020202020204" pitchFamily="34" charset="0"/>
              </a:rPr>
              <a:t>Recommendations for </a:t>
            </a:r>
            <a:r>
              <a:rPr lang="en-US" b="1" dirty="0">
                <a:latin typeface="Aptos" panose="020B0004020202020204" pitchFamily="34" charset="0"/>
              </a:rPr>
              <a:t>Improving</a:t>
            </a:r>
            <a:r>
              <a:rPr lang="en-US" sz="3200" b="1" dirty="0">
                <a:latin typeface="Aptos" panose="020B0004020202020204" pitchFamily="34" charset="0"/>
              </a:rPr>
              <a:t> Wine Quality </a:t>
            </a:r>
            <a:br>
              <a:rPr lang="en-US" sz="3200" b="1" dirty="0">
                <a:latin typeface="Aptos" panose="020B0004020202020204" pitchFamily="34" charset="0"/>
              </a:rPr>
            </a:br>
            <a:r>
              <a:rPr lang="en-US" sz="3200" b="1" dirty="0">
                <a:latin typeface="Aptos" panose="020B0004020202020204" pitchFamily="34" charset="0"/>
              </a:rPr>
              <a:t>and Business Outcomes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21CC330-4259-4C32-BF8B-5FE13FFAB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676FAF-B42A-2BE9-08AF-D5722265D0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25651" y="149981"/>
            <a:ext cx="5290578" cy="6502400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fontAlgn="base">
              <a:lnSpc>
                <a:spcPct val="90000"/>
              </a:lnSpc>
              <a:tabLst/>
            </a:pPr>
            <a:r>
              <a:rPr kumimoji="0" lang="en-US" altLang="en-US" sz="1600" b="1" i="0" u="none" strike="noStrike" normalizeH="0" baseline="0" dirty="0">
                <a:ln>
                  <a:noFill/>
                </a:ln>
                <a:solidFill>
                  <a:schemeClr val="tx1"/>
                </a:solidFill>
              </a:rPr>
              <a:t>Maximizing Alcohol Content:</a:t>
            </a:r>
          </a:p>
          <a:p>
            <a:pPr marL="0" marR="0" lvl="0" indent="0" fontAlgn="base">
              <a:lnSpc>
                <a:spcPct val="90000"/>
              </a:lnSpc>
              <a:buNone/>
              <a:tabLst/>
            </a:pPr>
            <a:r>
              <a:rPr kumimoji="0" lang="en-US" altLang="en-US" sz="1600" b="0" i="0" u="none" strike="noStrike" normalizeH="0" baseline="0" dirty="0">
                <a:ln>
                  <a:noFill/>
                </a:ln>
                <a:solidFill>
                  <a:schemeClr val="tx1"/>
                </a:solidFill>
              </a:rPr>
              <a:t>Aim to produce wines with </a:t>
            </a:r>
            <a:r>
              <a:rPr kumimoji="0" lang="en-US" altLang="en-US" sz="1600" b="1" i="0" u="none" strike="noStrike" normalizeH="0" baseline="0" dirty="0">
                <a:ln>
                  <a:noFill/>
                </a:ln>
                <a:solidFill>
                  <a:schemeClr val="tx1"/>
                </a:solidFill>
              </a:rPr>
              <a:t>11-13% alcohol content</a:t>
            </a:r>
            <a:r>
              <a:rPr kumimoji="0" lang="en-US" altLang="en-US" sz="1600" b="0" i="0" u="none" strike="noStrike" normalizeH="0" baseline="0" dirty="0">
                <a:ln>
                  <a:noFill/>
                </a:ln>
                <a:solidFill>
                  <a:schemeClr val="tx1"/>
                </a:solidFill>
              </a:rPr>
              <a:t> to achieve higher quality ratings, as indicated in slide 6.</a:t>
            </a:r>
          </a:p>
          <a:p>
            <a:pPr marL="0" marR="0" lvl="0" indent="0" fontAlgn="base">
              <a:lnSpc>
                <a:spcPct val="90000"/>
              </a:lnSpc>
              <a:tabLst/>
            </a:pPr>
            <a:endParaRPr kumimoji="0" lang="en-US" altLang="en-US" sz="1600" b="0" i="0" u="none" strike="noStrike" normalizeH="0" baseline="0" dirty="0">
              <a:ln>
                <a:noFill/>
              </a:ln>
              <a:solidFill>
                <a:schemeClr val="tx1"/>
              </a:solidFill>
            </a:endParaRPr>
          </a:p>
          <a:p>
            <a:pPr marL="0" marR="0" lvl="0" indent="0" fontAlgn="base">
              <a:lnSpc>
                <a:spcPct val="90000"/>
              </a:lnSpc>
              <a:tabLst/>
            </a:pPr>
            <a:r>
              <a:rPr kumimoji="0" lang="en-US" altLang="en-US" sz="1600" b="1" i="0" u="none" strike="noStrike" normalizeH="0" baseline="0" dirty="0">
                <a:ln>
                  <a:noFill/>
                </a:ln>
                <a:solidFill>
                  <a:schemeClr val="tx1"/>
                </a:solidFill>
              </a:rPr>
              <a:t>Focus on Medium-Quality Segment</a:t>
            </a:r>
            <a:r>
              <a:rPr kumimoji="0" lang="en-US" altLang="en-US" sz="1600" b="0" i="0" u="none" strike="noStrike" normalizeH="0" baseline="0" dirty="0">
                <a:ln>
                  <a:noFill/>
                </a:ln>
                <a:solidFill>
                  <a:schemeClr val="tx1"/>
                </a:solidFill>
              </a:rPr>
              <a:t>:</a:t>
            </a:r>
          </a:p>
          <a:p>
            <a:pPr marL="0" marR="0" lvl="0" indent="0" fontAlgn="base">
              <a:lnSpc>
                <a:spcPct val="90000"/>
              </a:lnSpc>
              <a:buNone/>
              <a:tabLst/>
            </a:pPr>
            <a:r>
              <a:rPr kumimoji="0" lang="en-US" altLang="en-US" sz="1600" b="0" i="0" u="none" strike="noStrike" normalizeH="0" baseline="0" dirty="0">
                <a:ln>
                  <a:noFill/>
                </a:ln>
                <a:solidFill>
                  <a:schemeClr val="tx1"/>
                </a:solidFill>
              </a:rPr>
              <a:t>Expand production and marketing efforts for medium-quality wines (scores 5-6), as they dominate the dataset and cater to a broad consumer base.</a:t>
            </a:r>
          </a:p>
          <a:p>
            <a:pPr marL="0" marR="0" lvl="0" indent="0" fontAlgn="base">
              <a:lnSpc>
                <a:spcPct val="90000"/>
              </a:lnSpc>
              <a:tabLst/>
            </a:pPr>
            <a:endParaRPr kumimoji="0" lang="en-US" altLang="en-US" sz="1600" b="0" i="0" u="none" strike="noStrike" normalizeH="0" baseline="0" dirty="0">
              <a:ln>
                <a:noFill/>
              </a:ln>
              <a:solidFill>
                <a:schemeClr val="tx1"/>
              </a:solidFill>
            </a:endParaRPr>
          </a:p>
          <a:p>
            <a:pPr marL="0" marR="0" lvl="0" indent="0" fontAlgn="base">
              <a:lnSpc>
                <a:spcPct val="90000"/>
              </a:lnSpc>
              <a:tabLst/>
            </a:pPr>
            <a:r>
              <a:rPr kumimoji="0" lang="en-US" altLang="en-US" sz="1600" b="1" i="0" u="none" strike="noStrike" normalizeH="0" baseline="0" dirty="0">
                <a:ln>
                  <a:noFill/>
                </a:ln>
                <a:solidFill>
                  <a:schemeClr val="tx1"/>
                </a:solidFill>
              </a:rPr>
              <a:t>Target Premium Market</a:t>
            </a:r>
            <a:r>
              <a:rPr kumimoji="0" lang="en-US" altLang="en-US" sz="1600" b="0" i="0" u="none" strike="noStrike" normalizeH="0" baseline="0" dirty="0">
                <a:ln>
                  <a:noFill/>
                </a:ln>
                <a:solidFill>
                  <a:schemeClr val="tx1"/>
                </a:solidFill>
              </a:rPr>
              <a:t>:</a:t>
            </a:r>
          </a:p>
          <a:p>
            <a:pPr marL="0" marR="0" lvl="0" indent="0" fontAlgn="base">
              <a:lnSpc>
                <a:spcPct val="90000"/>
              </a:lnSpc>
              <a:buNone/>
              <a:tabLst/>
            </a:pPr>
            <a:r>
              <a:rPr kumimoji="0" lang="en-US" altLang="en-US" sz="1600" b="0" i="0" u="none" strike="noStrike" normalizeH="0" baseline="0" dirty="0">
                <a:ln>
                  <a:noFill/>
                </a:ln>
                <a:solidFill>
                  <a:schemeClr val="tx1"/>
                </a:solidFill>
              </a:rPr>
              <a:t>Develop a strategy for </a:t>
            </a:r>
            <a:r>
              <a:rPr kumimoji="0" lang="en-US" altLang="en-US" sz="1600" b="1" i="0" u="none" strike="noStrike" normalizeH="0" baseline="0" dirty="0">
                <a:ln>
                  <a:noFill/>
                </a:ln>
                <a:solidFill>
                  <a:schemeClr val="tx1"/>
                </a:solidFill>
              </a:rPr>
              <a:t>high-quality wines (scores 7-8)</a:t>
            </a:r>
            <a:r>
              <a:rPr kumimoji="0" lang="en-US" altLang="en-US" sz="1600" b="0" i="0" u="none" strike="noStrike" normalizeH="0" baseline="0" dirty="0">
                <a:ln>
                  <a:noFill/>
                </a:ln>
                <a:solidFill>
                  <a:schemeClr val="tx1"/>
                </a:solidFill>
              </a:rPr>
              <a:t> to enter premium segments and maximize profits from High-value customers.</a:t>
            </a:r>
          </a:p>
          <a:p>
            <a:pPr marL="0" marR="0" lvl="0" indent="0" fontAlgn="base">
              <a:lnSpc>
                <a:spcPct val="90000"/>
              </a:lnSpc>
              <a:tabLst/>
            </a:pPr>
            <a:endParaRPr kumimoji="0" lang="en-US" altLang="en-US" sz="1600" b="0" i="0" u="none" strike="noStrike" normalizeH="0" baseline="0" dirty="0">
              <a:ln>
                <a:noFill/>
              </a:ln>
              <a:solidFill>
                <a:schemeClr val="tx1"/>
              </a:solidFill>
            </a:endParaRPr>
          </a:p>
          <a:p>
            <a:pPr marL="0" marR="0" lvl="0" indent="0" fontAlgn="base">
              <a:lnSpc>
                <a:spcPct val="90000"/>
              </a:lnSpc>
              <a:tabLst/>
            </a:pPr>
            <a:r>
              <a:rPr kumimoji="0" lang="en-US" altLang="en-US" sz="1600" b="1" i="0" u="none" strike="noStrike" normalizeH="0" baseline="0" dirty="0">
                <a:ln>
                  <a:noFill/>
                </a:ln>
                <a:solidFill>
                  <a:schemeClr val="tx1"/>
                </a:solidFill>
              </a:rPr>
              <a:t>Improve Quality for Low-Scoring Wines</a:t>
            </a:r>
            <a:r>
              <a:rPr kumimoji="0" lang="en-US" altLang="en-US" sz="1600" b="0" i="0" u="none" strike="noStrike" normalizeH="0" baseline="0" dirty="0">
                <a:ln>
                  <a:noFill/>
                </a:ln>
                <a:solidFill>
                  <a:schemeClr val="tx1"/>
                </a:solidFill>
              </a:rPr>
              <a:t>:</a:t>
            </a:r>
          </a:p>
          <a:p>
            <a:pPr marL="0" marR="0" lvl="0" indent="0" fontAlgn="base">
              <a:lnSpc>
                <a:spcPct val="90000"/>
              </a:lnSpc>
              <a:buNone/>
              <a:tabLst/>
            </a:pPr>
            <a:r>
              <a:rPr kumimoji="0" lang="en-US" altLang="en-US" sz="1600" b="0" i="0" u="none" strike="noStrike" normalizeH="0" baseline="0" dirty="0">
                <a:ln>
                  <a:noFill/>
                </a:ln>
                <a:solidFill>
                  <a:schemeClr val="tx1"/>
                </a:solidFill>
              </a:rPr>
              <a:t>Reassess production practices for low-quality wines (scores 3-4) to reduce losses or reposition them for cost-conscious consumers.</a:t>
            </a:r>
          </a:p>
          <a:p>
            <a:pPr marL="0" marR="0" lvl="0" indent="0" fontAlgn="base">
              <a:lnSpc>
                <a:spcPct val="90000"/>
              </a:lnSpc>
              <a:tabLst/>
            </a:pPr>
            <a:r>
              <a:rPr kumimoji="0" lang="en-US" altLang="en-US" sz="1600" b="1" i="0" u="none" strike="noStrike" normalizeH="0" baseline="0" dirty="0">
                <a:ln>
                  <a:noFill/>
                </a:ln>
                <a:solidFill>
                  <a:schemeClr val="tx1"/>
                </a:solidFill>
              </a:rPr>
              <a:t>Monitor Acidity Levels</a:t>
            </a:r>
            <a:r>
              <a:rPr kumimoji="0" lang="en-US" altLang="en-US" sz="1600" b="0" i="0" u="none" strike="noStrike" normalizeH="0" baseline="0" dirty="0">
                <a:ln>
                  <a:noFill/>
                </a:ln>
                <a:solidFill>
                  <a:schemeClr val="tx1"/>
                </a:solidFill>
              </a:rPr>
              <a:t>:</a:t>
            </a:r>
          </a:p>
          <a:p>
            <a:pPr marL="0" indent="0">
              <a:lnSpc>
                <a:spcPct val="90000"/>
              </a:lnSpc>
              <a:buNone/>
            </a:pPr>
            <a:r>
              <a:rPr kumimoji="0" lang="en-US" altLang="en-US" sz="1600" b="0" i="0" u="none" strike="noStrike" normalizeH="0" baseline="0" dirty="0">
                <a:ln>
                  <a:noFill/>
                </a:ln>
                <a:solidFill>
                  <a:schemeClr val="tx1"/>
                </a:solidFill>
              </a:rPr>
              <a:t>Evaluate acidity and other factors alongside alcohol content to ensure balanced wine profiles, enhancing customer satisfaction.</a:t>
            </a:r>
            <a:r>
              <a:rPr lang="en-US" sz="1600" b="1" i="0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1600" b="1" i="0" dirty="0">
                <a:solidFill>
                  <a:schemeClr val="tx1"/>
                </a:solidFill>
              </a:rPr>
              <a:t>Continuous Monitoring:</a:t>
            </a:r>
            <a:endParaRPr lang="en-US" sz="1600" dirty="0">
              <a:solidFill>
                <a:schemeClr val="tx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600" b="0" i="0" dirty="0">
                <a:solidFill>
                  <a:schemeClr val="tx1"/>
                </a:solidFill>
              </a:rPr>
              <a:t>Regularly monitor and </a:t>
            </a:r>
            <a:r>
              <a:rPr lang="en-US" sz="1600" b="0" i="0" dirty="0" err="1">
                <a:solidFill>
                  <a:schemeClr val="tx1"/>
                </a:solidFill>
              </a:rPr>
              <a:t>analyse</a:t>
            </a:r>
            <a:r>
              <a:rPr lang="en-US" sz="1600" b="0" i="0" dirty="0">
                <a:solidFill>
                  <a:schemeClr val="tx1"/>
                </a:solidFill>
              </a:rPr>
              <a:t> wine samples to ensure that the physicochemical properties remain within the optimal range for high quality</a:t>
            </a:r>
            <a:endParaRPr kumimoji="0" lang="en-US" altLang="en-US" sz="1600" b="0" i="0" u="none" strike="noStrike" normalizeH="0" baseline="0" dirty="0">
              <a:ln>
                <a:noFill/>
              </a:ln>
              <a:solidFill>
                <a:schemeClr val="tx1"/>
              </a:solidFill>
            </a:endParaRPr>
          </a:p>
          <a:p>
            <a:pPr marL="0" indent="0">
              <a:lnSpc>
                <a:spcPct val="90000"/>
              </a:lnSpc>
            </a:pPr>
            <a:endParaRPr 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457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5A2C3-7754-74AB-9A97-01179C92E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726" y="1"/>
            <a:ext cx="10063370" cy="829916"/>
          </a:xfrm>
        </p:spPr>
        <p:txBody>
          <a:bodyPr>
            <a:normAutofit/>
          </a:bodyPr>
          <a:lstStyle/>
          <a:p>
            <a:pPr algn="ctr"/>
            <a:r>
              <a:rPr lang="en-GB" sz="2800">
                <a:latin typeface="Aptos" panose="020B0004020202020204" pitchFamily="34" charset="0"/>
              </a:rPr>
              <a:t>Design Thinking and Principles in Presentation Design</a:t>
            </a:r>
            <a:endParaRPr lang="en-GB" sz="2800" dirty="0">
              <a:latin typeface="Aptos" panose="020B00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29C23D-EB7E-E7AB-8CD8-8E5C26382C3A}"/>
              </a:ext>
            </a:extLst>
          </p:cNvPr>
          <p:cNvSpPr/>
          <p:nvPr/>
        </p:nvSpPr>
        <p:spPr>
          <a:xfrm>
            <a:off x="299962" y="1008033"/>
            <a:ext cx="5220305" cy="5533072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212A39-E447-B0F5-2D8F-B351F76B6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9962" y="1008033"/>
            <a:ext cx="5220305" cy="576262"/>
          </a:xfrm>
          <a:solidFill>
            <a:schemeClr val="accent3">
              <a:lumMod val="50000"/>
            </a:schemeClr>
          </a:solidFill>
        </p:spPr>
        <p:txBody>
          <a:bodyPr/>
          <a:lstStyle/>
          <a:p>
            <a:pPr algn="ctr"/>
            <a:r>
              <a:rPr lang="en-GB" sz="2000" b="1" dirty="0"/>
              <a:t>Design Thinking Steps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B5BC86-D701-B4A7-B815-27A45ACDC200}"/>
              </a:ext>
            </a:extLst>
          </p:cNvPr>
          <p:cNvSpPr/>
          <p:nvPr/>
        </p:nvSpPr>
        <p:spPr>
          <a:xfrm>
            <a:off x="5733143" y="1008033"/>
            <a:ext cx="6097485" cy="5533072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37335E9-34F7-3466-B7F6-55E9370D4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33143" y="1008033"/>
            <a:ext cx="6097485" cy="576262"/>
          </a:xfrm>
          <a:solidFill>
            <a:schemeClr val="accent5">
              <a:lumMod val="50000"/>
            </a:schemeClr>
          </a:solidFill>
        </p:spPr>
        <p:txBody>
          <a:bodyPr/>
          <a:lstStyle/>
          <a:p>
            <a:pPr algn="ctr"/>
            <a:r>
              <a:rPr lang="en-GB" sz="2000" b="1" dirty="0"/>
              <a:t>Design Principles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6CAEC29C-7F20-DE00-8D87-59F5FD4327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1372" y="1762411"/>
            <a:ext cx="4937655" cy="4698024"/>
          </a:xfrm>
        </p:spPr>
        <p:txBody>
          <a:bodyPr>
            <a:normAutofit fontScale="62500" lnSpcReduction="20000"/>
          </a:bodyPr>
          <a:lstStyle/>
          <a:p>
            <a:r>
              <a:rPr lang="en-GB" sz="2900" dirty="0">
                <a:solidFill>
                  <a:schemeClr val="tx1"/>
                </a:solidFill>
              </a:rPr>
              <a:t>To design this presentation, I followed a structured approach inspired by design thinking. Here’s how;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GB" sz="2900" b="1" i="1" u="sng" dirty="0">
                <a:solidFill>
                  <a:schemeClr val="tx1"/>
                </a:solidFill>
              </a:rPr>
              <a:t>Empathize</a:t>
            </a:r>
            <a:r>
              <a:rPr lang="en-GB" sz="2900" i="1" u="sng" dirty="0">
                <a:solidFill>
                  <a:schemeClr val="tx1"/>
                </a:solidFill>
              </a:rPr>
              <a:t>: </a:t>
            </a:r>
            <a:r>
              <a:rPr lang="en-GB" sz="2900" dirty="0">
                <a:solidFill>
                  <a:schemeClr val="tx1"/>
                </a:solidFill>
              </a:rPr>
              <a:t>Identified the board members as non-technical stakeholders needing simple, visually appealing insights</a:t>
            </a:r>
            <a:r>
              <a:rPr kumimoji="0" lang="en-US" altLang="en-US" sz="2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2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900" b="1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Define</a:t>
            </a:r>
            <a:r>
              <a:rPr kumimoji="0" lang="en-US" altLang="en-US" sz="29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</a:t>
            </a:r>
            <a:r>
              <a:rPr kumimoji="0" lang="en-US" altLang="en-US" sz="2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Focused on the key problem (alcohol content's effect on quality).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2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900" b="1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Ideate</a:t>
            </a:r>
            <a:r>
              <a:rPr kumimoji="0" lang="en-US" altLang="en-US" sz="29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</a:t>
            </a:r>
            <a:r>
              <a:rPr kumimoji="0" lang="en-US" altLang="en-US" sz="2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Brainstormed multiple visualization options (scatterplots, bar chat,……….)     to identify the most impactful.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2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2900" b="1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Prototype</a:t>
            </a:r>
            <a:r>
              <a:rPr kumimoji="0" lang="en-US" altLang="en-US" sz="29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</a:t>
            </a:r>
            <a:r>
              <a:rPr kumimoji="0" lang="en-US" altLang="en-US" sz="2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Created initial visualizations with Excel, testing different color codes and layouts.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2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900" b="1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Test</a:t>
            </a:r>
            <a:r>
              <a:rPr kumimoji="0" lang="en-US" altLang="en-US" sz="2900" b="0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</a:t>
            </a:r>
            <a:r>
              <a:rPr kumimoji="0" lang="en-US" altLang="en-US" sz="2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Iterated on visuals based on clarity and alignment with the audience's needs.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2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E772E1F4-064C-9751-1D3B-9BB4656875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26423" y="1762410"/>
            <a:ext cx="5961386" cy="4698023"/>
          </a:xfrm>
        </p:spPr>
        <p:txBody>
          <a:bodyPr>
            <a:normAutofit fontScale="62500" lnSpcReduction="200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2600" b="1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Clarity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Kept visualizations simple, with clear axes, labels, and a consistent color scheme (Low = Orange, Medium = Blue, High = Green).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2600" b="1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Focus on Key Insights</a:t>
            </a:r>
            <a:r>
              <a:rPr kumimoji="0" lang="en-US" altLang="en-US" sz="2600" b="0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Highlighted important trends.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Summarized findings in concise, easy-to-read bullet points.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600" b="1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Aesthetic Consistency</a:t>
            </a:r>
            <a:r>
              <a:rPr kumimoji="0" lang="en-US" altLang="en-US" sz="2600" b="0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Used a unified font style (Aptos, Gothic) and color palette throughout the slides.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Balanced visuals and text.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2600" b="1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Hierarchy</a:t>
            </a:r>
            <a:r>
              <a:rPr kumimoji="0" lang="en-US" altLang="en-US" sz="2600" b="0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Used slide titles, bold headers, and bullet points to guide the audience's focus.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2600" b="1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Audience-Centric Design</a:t>
            </a:r>
            <a:r>
              <a:rPr kumimoji="0" lang="en-US" altLang="en-US" sz="2600" b="0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Avoided technical details; instead, emphasized actionable insights and business implications.</a:t>
            </a:r>
          </a:p>
          <a:p>
            <a:endParaRPr lang="en-GB" dirty="0"/>
          </a:p>
        </p:txBody>
      </p:sp>
      <p:pic>
        <p:nvPicPr>
          <p:cNvPr id="23" name="Content Placeholder 15" descr="Brain in head with solid fill">
            <a:extLst>
              <a:ext uri="{FF2B5EF4-FFF2-40B4-BE49-F238E27FC236}">
                <a16:creationId xmlns:a16="http://schemas.microsoft.com/office/drawing/2014/main" id="{04C4F8D8-6265-CF5C-0E5D-42D9872B6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4377872" y="961994"/>
            <a:ext cx="668338" cy="668338"/>
          </a:xfrm>
          <a:prstGeom prst="rect">
            <a:avLst/>
          </a:prstGeom>
        </p:spPr>
      </p:pic>
      <p:pic>
        <p:nvPicPr>
          <p:cNvPr id="24" name="Graphic 23" descr="Lightbulb and gear with solid fill">
            <a:extLst>
              <a:ext uri="{FF2B5EF4-FFF2-40B4-BE49-F238E27FC236}">
                <a16:creationId xmlns:a16="http://schemas.microsoft.com/office/drawing/2014/main" id="{BD3AE269-33B7-3643-C6F1-A4555C5E62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62000" y="1037457"/>
            <a:ext cx="546838" cy="54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26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FA8D7-A7EA-43F2-9A56-4BB38326A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983" y="217901"/>
            <a:ext cx="8534400" cy="760477"/>
          </a:xfrm>
        </p:spPr>
        <p:txBody>
          <a:bodyPr>
            <a:normAutofit/>
          </a:bodyPr>
          <a:lstStyle/>
          <a:p>
            <a:pPr algn="ctr"/>
            <a:r>
              <a:rPr lang="en-US" altLang="en-US" sz="32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Image Descriptions</a:t>
            </a:r>
            <a:endParaRPr lang="en-GB" sz="32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901484-F940-78A2-C8D1-EC9384456F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47761" y="1233714"/>
            <a:ext cx="4929188" cy="5406385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kumimoji="0" lang="en-US" altLang="en-US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Flipping the brain image reflects our ability to approach problems from a new angle, </a:t>
            </a:r>
          </a:p>
          <a:p>
            <a:pPr>
              <a:buFont typeface="Wingdings" panose="05000000000000000000" pitchFamily="2" charset="2"/>
              <a:buChar char="q"/>
            </a:pPr>
            <a:endParaRPr lang="en-US" altLang="en-US" sz="16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en-US" sz="1600" i="1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1600" i="1" dirty="0">
                <a:solidFill>
                  <a:schemeClr val="tx1"/>
                </a:solidFill>
              </a:rPr>
              <a:t>W</a:t>
            </a:r>
            <a:r>
              <a:rPr kumimoji="0" lang="en-US" altLang="en-US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hile the lightbulb </a:t>
            </a:r>
            <a:r>
              <a:rPr lang="en-GB" sz="1600" dirty="0">
                <a:solidFill>
                  <a:schemeClr val="tx1"/>
                </a:solidFill>
              </a:rPr>
              <a:t>Symbolizes insights and innovative ideas derived from applying design principles.</a:t>
            </a:r>
            <a:endParaRPr lang="en-US" altLang="en-US" sz="18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kumimoji="0" lang="en-US" altLang="en-US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indent="0">
              <a:buNone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tx1"/>
                </a:solidFill>
              </a:rPr>
              <a:t>The vineyard connects the audience immediately to the theme of the presentation: wine production.</a:t>
            </a:r>
          </a:p>
          <a:p>
            <a:pPr>
              <a:buFont typeface="Wingdings" panose="05000000000000000000" pitchFamily="2" charset="2"/>
              <a:buChar char="q"/>
            </a:pPr>
            <a:endParaRPr lang="en-GB" sz="16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tx1"/>
                </a:solidFill>
              </a:rPr>
              <a:t>Keep the transparency so that  it doesn’t distract the text AND The </a:t>
            </a:r>
            <a:r>
              <a:rPr lang="en-GB" sz="1600" dirty="0" err="1">
                <a:solidFill>
                  <a:schemeClr val="tx1"/>
                </a:solidFill>
              </a:rPr>
              <a:t>color</a:t>
            </a:r>
            <a:r>
              <a:rPr lang="en-GB" sz="1600" dirty="0">
                <a:solidFill>
                  <a:schemeClr val="tx1"/>
                </a:solidFill>
              </a:rPr>
              <a:t> transition (black to white) symbolizes clarity. </a:t>
            </a:r>
            <a:endParaRPr lang="en-GB" sz="1800" dirty="0">
              <a:solidFill>
                <a:schemeClr val="tx1"/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3D48613-6C7A-7BED-0593-FF1B411A1D0A}"/>
              </a:ext>
            </a:extLst>
          </p:cNvPr>
          <p:cNvGrpSpPr/>
          <p:nvPr/>
        </p:nvGrpSpPr>
        <p:grpSpPr>
          <a:xfrm>
            <a:off x="365064" y="1173644"/>
            <a:ext cx="5404966" cy="5466455"/>
            <a:chOff x="532550" y="895803"/>
            <a:chExt cx="5404966" cy="5466455"/>
          </a:xfrm>
          <a:effectLst>
            <a:glow rad="101600">
              <a:schemeClr val="tx1">
                <a:alpha val="60000"/>
              </a:schemeClr>
            </a:glow>
          </a:effectLst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67786AD-9E9F-2B70-C181-C6AA5F47B6A4}"/>
                </a:ext>
              </a:extLst>
            </p:cNvPr>
            <p:cNvSpPr/>
            <p:nvPr/>
          </p:nvSpPr>
          <p:spPr>
            <a:xfrm>
              <a:off x="532550" y="895803"/>
              <a:ext cx="5404966" cy="5466455"/>
            </a:xfrm>
            <a:prstGeom prst="rect">
              <a:avLst/>
            </a:prstGeom>
            <a:solidFill>
              <a:srgbClr val="FBE5E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chemeClr val="bg1"/>
                </a:solidFill>
              </a:endParaRPr>
            </a:p>
            <a:p>
              <a:pPr algn="ctr"/>
              <a:endParaRPr lang="en-GB" sz="1600" dirty="0">
                <a:solidFill>
                  <a:schemeClr val="bg1"/>
                </a:solidFill>
              </a:endParaRPr>
            </a:p>
            <a:p>
              <a:pPr algn="ctr"/>
              <a:endParaRPr lang="en-GB" sz="1600" dirty="0">
                <a:solidFill>
                  <a:schemeClr val="bg1"/>
                </a:solidFill>
              </a:endParaRPr>
            </a:p>
            <a:p>
              <a:pPr algn="ctr"/>
              <a:endParaRPr lang="en-GB" sz="1600" dirty="0">
                <a:solidFill>
                  <a:schemeClr val="bg1"/>
                </a:solidFill>
              </a:endParaRPr>
            </a:p>
            <a:p>
              <a:pPr algn="ctr"/>
              <a:endParaRPr lang="en-GB" sz="1600" dirty="0">
                <a:solidFill>
                  <a:schemeClr val="bg1"/>
                </a:solidFill>
              </a:endParaRPr>
            </a:p>
            <a:p>
              <a:pPr algn="ctr"/>
              <a:endParaRPr lang="en-GB" sz="1600" dirty="0">
                <a:solidFill>
                  <a:schemeClr val="bg1"/>
                </a:solidFill>
              </a:endParaRPr>
            </a:p>
            <a:p>
              <a:pPr algn="ctr"/>
              <a:endParaRPr lang="en-GB" sz="1600" dirty="0">
                <a:solidFill>
                  <a:schemeClr val="bg1"/>
                </a:solidFill>
              </a:endParaRPr>
            </a:p>
            <a:p>
              <a:pPr algn="ctr"/>
              <a:endParaRPr lang="en-GB" sz="1600" dirty="0">
                <a:solidFill>
                  <a:schemeClr val="bg1"/>
                </a:solidFill>
              </a:endParaRPr>
            </a:p>
            <a:p>
              <a:pPr algn="ctr"/>
              <a:endParaRPr lang="en-GB" sz="1600" dirty="0">
                <a:solidFill>
                  <a:schemeClr val="bg1"/>
                </a:solidFill>
              </a:endParaRPr>
            </a:p>
            <a:p>
              <a:pPr algn="ctr"/>
              <a:endParaRPr lang="en-GB" sz="1600" dirty="0">
                <a:solidFill>
                  <a:schemeClr val="bg1"/>
                </a:solidFill>
              </a:endParaRPr>
            </a:p>
            <a:p>
              <a:pPr algn="ctr"/>
              <a:endParaRPr lang="en-GB" sz="1600" dirty="0">
                <a:solidFill>
                  <a:schemeClr val="bg1"/>
                </a:solidFill>
              </a:endParaRPr>
            </a:p>
            <a:p>
              <a:pPr algn="ctr"/>
              <a:endParaRPr lang="en-GB" sz="1600" dirty="0">
                <a:solidFill>
                  <a:schemeClr val="bg1"/>
                </a:solidFill>
              </a:endParaRPr>
            </a:p>
            <a:p>
              <a:pPr algn="ctr"/>
              <a:endParaRPr lang="en-GB" sz="1600" dirty="0">
                <a:solidFill>
                  <a:schemeClr val="bg1"/>
                </a:solidFill>
              </a:endParaRPr>
            </a:p>
            <a:p>
              <a:pPr algn="ctr"/>
              <a:endParaRPr lang="en-GB" sz="1600" dirty="0">
                <a:solidFill>
                  <a:schemeClr val="bg1"/>
                </a:solidFill>
              </a:endParaRPr>
            </a:p>
            <a:p>
              <a:pPr algn="ctr"/>
              <a:endParaRPr lang="en-GB" sz="1600" dirty="0">
                <a:solidFill>
                  <a:schemeClr val="bg1"/>
                </a:solidFill>
              </a:endParaRPr>
            </a:p>
          </p:txBody>
        </p:sp>
        <p:sp>
          <p:nvSpPr>
            <p:cNvPr id="17" name="Content Placeholder 15" descr="Brain in head with solid fill">
              <a:extLst>
                <a:ext uri="{FF2B5EF4-FFF2-40B4-BE49-F238E27FC236}">
                  <a16:creationId xmlns:a16="http://schemas.microsoft.com/office/drawing/2014/main" id="{467DA09E-5B4A-4F0E-C6BA-C664DD05D84E}"/>
                </a:ext>
              </a:extLst>
            </p:cNvPr>
            <p:cNvSpPr/>
            <p:nvPr/>
          </p:nvSpPr>
          <p:spPr>
            <a:xfrm>
              <a:off x="883631" y="1628136"/>
              <a:ext cx="647985" cy="762000"/>
            </a:xfrm>
            <a:custGeom>
              <a:avLst/>
              <a:gdLst>
                <a:gd name="connsiteX0" fmla="*/ 435484 w 647985"/>
                <a:gd name="connsiteY0" fmla="*/ 312420 h 762000"/>
                <a:gd name="connsiteX1" fmla="*/ 350711 w 647985"/>
                <a:gd name="connsiteY1" fmla="*/ 312420 h 762000"/>
                <a:gd name="connsiteX2" fmla="*/ 284989 w 647985"/>
                <a:gd name="connsiteY2" fmla="*/ 377190 h 762000"/>
                <a:gd name="connsiteX3" fmla="*/ 284989 w 647985"/>
                <a:gd name="connsiteY3" fmla="*/ 447675 h 762000"/>
                <a:gd name="connsiteX4" fmla="*/ 242126 w 647985"/>
                <a:gd name="connsiteY4" fmla="*/ 447675 h 762000"/>
                <a:gd name="connsiteX5" fmla="*/ 242126 w 647985"/>
                <a:gd name="connsiteY5" fmla="*/ 391478 h 762000"/>
                <a:gd name="connsiteX6" fmla="*/ 228791 w 647985"/>
                <a:gd name="connsiteY6" fmla="*/ 329565 h 762000"/>
                <a:gd name="connsiteX7" fmla="*/ 200216 w 647985"/>
                <a:gd name="connsiteY7" fmla="*/ 304800 h 762000"/>
                <a:gd name="connsiteX8" fmla="*/ 179261 w 647985"/>
                <a:gd name="connsiteY8" fmla="*/ 286703 h 762000"/>
                <a:gd name="connsiteX9" fmla="*/ 172594 w 647985"/>
                <a:gd name="connsiteY9" fmla="*/ 273368 h 762000"/>
                <a:gd name="connsiteX10" fmla="*/ 207836 w 647985"/>
                <a:gd name="connsiteY10" fmla="*/ 268605 h 762000"/>
                <a:gd name="connsiteX11" fmla="*/ 218314 w 647985"/>
                <a:gd name="connsiteY11" fmla="*/ 259080 h 762000"/>
                <a:gd name="connsiteX12" fmla="*/ 210694 w 647985"/>
                <a:gd name="connsiteY12" fmla="*/ 246698 h 762000"/>
                <a:gd name="connsiteX13" fmla="*/ 166879 w 647985"/>
                <a:gd name="connsiteY13" fmla="*/ 251460 h 762000"/>
                <a:gd name="connsiteX14" fmla="*/ 165926 w 647985"/>
                <a:gd name="connsiteY14" fmla="*/ 246698 h 762000"/>
                <a:gd name="connsiteX15" fmla="*/ 168784 w 647985"/>
                <a:gd name="connsiteY15" fmla="*/ 220980 h 762000"/>
                <a:gd name="connsiteX16" fmla="*/ 213551 w 647985"/>
                <a:gd name="connsiteY16" fmla="*/ 185738 h 762000"/>
                <a:gd name="connsiteX17" fmla="*/ 224981 w 647985"/>
                <a:gd name="connsiteY17" fmla="*/ 182880 h 762000"/>
                <a:gd name="connsiteX18" fmla="*/ 227839 w 647985"/>
                <a:gd name="connsiteY18" fmla="*/ 181928 h 762000"/>
                <a:gd name="connsiteX19" fmla="*/ 228791 w 647985"/>
                <a:gd name="connsiteY19" fmla="*/ 181928 h 762000"/>
                <a:gd name="connsiteX20" fmla="*/ 241174 w 647985"/>
                <a:gd name="connsiteY20" fmla="*/ 184785 h 762000"/>
                <a:gd name="connsiteX21" fmla="*/ 245936 w 647985"/>
                <a:gd name="connsiteY21" fmla="*/ 185738 h 762000"/>
                <a:gd name="connsiteX22" fmla="*/ 251651 w 647985"/>
                <a:gd name="connsiteY22" fmla="*/ 186690 h 762000"/>
                <a:gd name="connsiteX23" fmla="*/ 264986 w 647985"/>
                <a:gd name="connsiteY23" fmla="*/ 226695 h 762000"/>
                <a:gd name="connsiteX24" fmla="*/ 245936 w 647985"/>
                <a:gd name="connsiteY24" fmla="*/ 263843 h 762000"/>
                <a:gd name="connsiteX25" fmla="*/ 244984 w 647985"/>
                <a:gd name="connsiteY25" fmla="*/ 279083 h 762000"/>
                <a:gd name="connsiteX26" fmla="*/ 259271 w 647985"/>
                <a:gd name="connsiteY26" fmla="*/ 280035 h 762000"/>
                <a:gd name="connsiteX27" fmla="*/ 275464 w 647985"/>
                <a:gd name="connsiteY27" fmla="*/ 260033 h 762000"/>
                <a:gd name="connsiteX28" fmla="*/ 276416 w 647985"/>
                <a:gd name="connsiteY28" fmla="*/ 260033 h 762000"/>
                <a:gd name="connsiteX29" fmla="*/ 323089 w 647985"/>
                <a:gd name="connsiteY29" fmla="*/ 245745 h 762000"/>
                <a:gd name="connsiteX30" fmla="*/ 327851 w 647985"/>
                <a:gd name="connsiteY30" fmla="*/ 239077 h 762000"/>
                <a:gd name="connsiteX31" fmla="*/ 325946 w 647985"/>
                <a:gd name="connsiteY31" fmla="*/ 231458 h 762000"/>
                <a:gd name="connsiteX32" fmla="*/ 311659 w 647985"/>
                <a:gd name="connsiteY32" fmla="*/ 228600 h 762000"/>
                <a:gd name="connsiteX33" fmla="*/ 284036 w 647985"/>
                <a:gd name="connsiteY33" fmla="*/ 238125 h 762000"/>
                <a:gd name="connsiteX34" fmla="*/ 285941 w 647985"/>
                <a:gd name="connsiteY34" fmla="*/ 228600 h 762000"/>
                <a:gd name="connsiteX35" fmla="*/ 280226 w 647985"/>
                <a:gd name="connsiteY35" fmla="*/ 193358 h 762000"/>
                <a:gd name="connsiteX36" fmla="*/ 303086 w 647985"/>
                <a:gd name="connsiteY36" fmla="*/ 195263 h 762000"/>
                <a:gd name="connsiteX37" fmla="*/ 323089 w 647985"/>
                <a:gd name="connsiteY37" fmla="*/ 193358 h 762000"/>
                <a:gd name="connsiteX38" fmla="*/ 370714 w 647985"/>
                <a:gd name="connsiteY38" fmla="*/ 223838 h 762000"/>
                <a:gd name="connsiteX39" fmla="*/ 418339 w 647985"/>
                <a:gd name="connsiteY39" fmla="*/ 279083 h 762000"/>
                <a:gd name="connsiteX40" fmla="*/ 423101 w 647985"/>
                <a:gd name="connsiteY40" fmla="*/ 289560 h 762000"/>
                <a:gd name="connsiteX41" fmla="*/ 434531 w 647985"/>
                <a:gd name="connsiteY41" fmla="*/ 289560 h 762000"/>
                <a:gd name="connsiteX42" fmla="*/ 439294 w 647985"/>
                <a:gd name="connsiteY42" fmla="*/ 279083 h 762000"/>
                <a:gd name="connsiteX43" fmla="*/ 413576 w 647985"/>
                <a:gd name="connsiteY43" fmla="*/ 226695 h 762000"/>
                <a:gd name="connsiteX44" fmla="*/ 446914 w 647985"/>
                <a:gd name="connsiteY44" fmla="*/ 209550 h 762000"/>
                <a:gd name="connsiteX45" fmla="*/ 445961 w 647985"/>
                <a:gd name="connsiteY45" fmla="*/ 194310 h 762000"/>
                <a:gd name="connsiteX46" fmla="*/ 430721 w 647985"/>
                <a:gd name="connsiteY46" fmla="*/ 195263 h 762000"/>
                <a:gd name="connsiteX47" fmla="*/ 395479 w 647985"/>
                <a:gd name="connsiteY47" fmla="*/ 204788 h 762000"/>
                <a:gd name="connsiteX48" fmla="*/ 345949 w 647985"/>
                <a:gd name="connsiteY48" fmla="*/ 186690 h 762000"/>
                <a:gd name="connsiteX49" fmla="*/ 383096 w 647985"/>
                <a:gd name="connsiteY49" fmla="*/ 154305 h 762000"/>
                <a:gd name="connsiteX50" fmla="*/ 379286 w 647985"/>
                <a:gd name="connsiteY50" fmla="*/ 139065 h 762000"/>
                <a:gd name="connsiteX51" fmla="*/ 364999 w 647985"/>
                <a:gd name="connsiteY51" fmla="*/ 142875 h 762000"/>
                <a:gd name="connsiteX52" fmla="*/ 260224 w 647985"/>
                <a:gd name="connsiteY52" fmla="*/ 167640 h 762000"/>
                <a:gd name="connsiteX53" fmla="*/ 276416 w 647985"/>
                <a:gd name="connsiteY53" fmla="*/ 124778 h 762000"/>
                <a:gd name="connsiteX54" fmla="*/ 270701 w 647985"/>
                <a:gd name="connsiteY54" fmla="*/ 115253 h 762000"/>
                <a:gd name="connsiteX55" fmla="*/ 259271 w 647985"/>
                <a:gd name="connsiteY55" fmla="*/ 116205 h 762000"/>
                <a:gd name="connsiteX56" fmla="*/ 254509 w 647985"/>
                <a:gd name="connsiteY56" fmla="*/ 126682 h 762000"/>
                <a:gd name="connsiteX57" fmla="*/ 220219 w 647985"/>
                <a:gd name="connsiteY57" fmla="*/ 162878 h 762000"/>
                <a:gd name="connsiteX58" fmla="*/ 210694 w 647985"/>
                <a:gd name="connsiteY58" fmla="*/ 165735 h 762000"/>
                <a:gd name="connsiteX59" fmla="*/ 178309 w 647985"/>
                <a:gd name="connsiteY59" fmla="*/ 138113 h 762000"/>
                <a:gd name="connsiteX60" fmla="*/ 167831 w 647985"/>
                <a:gd name="connsiteY60" fmla="*/ 140970 h 762000"/>
                <a:gd name="connsiteX61" fmla="*/ 164974 w 647985"/>
                <a:gd name="connsiteY61" fmla="*/ 152400 h 762000"/>
                <a:gd name="connsiteX62" fmla="*/ 173546 w 647985"/>
                <a:gd name="connsiteY62" fmla="*/ 160020 h 762000"/>
                <a:gd name="connsiteX63" fmla="*/ 190691 w 647985"/>
                <a:gd name="connsiteY63" fmla="*/ 174308 h 762000"/>
                <a:gd name="connsiteX64" fmla="*/ 190691 w 647985"/>
                <a:gd name="connsiteY64" fmla="*/ 175260 h 762000"/>
                <a:gd name="connsiteX65" fmla="*/ 151639 w 647985"/>
                <a:gd name="connsiteY65" fmla="*/ 215265 h 762000"/>
                <a:gd name="connsiteX66" fmla="*/ 148781 w 647985"/>
                <a:gd name="connsiteY66" fmla="*/ 228600 h 762000"/>
                <a:gd name="connsiteX67" fmla="*/ 144019 w 647985"/>
                <a:gd name="connsiteY67" fmla="*/ 221933 h 762000"/>
                <a:gd name="connsiteX68" fmla="*/ 136399 w 647985"/>
                <a:gd name="connsiteY68" fmla="*/ 196215 h 762000"/>
                <a:gd name="connsiteX69" fmla="*/ 129731 w 647985"/>
                <a:gd name="connsiteY69" fmla="*/ 187643 h 762000"/>
                <a:gd name="connsiteX70" fmla="*/ 119254 w 647985"/>
                <a:gd name="connsiteY70" fmla="*/ 189548 h 762000"/>
                <a:gd name="connsiteX71" fmla="*/ 116396 w 647985"/>
                <a:gd name="connsiteY71" fmla="*/ 200025 h 762000"/>
                <a:gd name="connsiteX72" fmla="*/ 126874 w 647985"/>
                <a:gd name="connsiteY72" fmla="*/ 231458 h 762000"/>
                <a:gd name="connsiteX73" fmla="*/ 150686 w 647985"/>
                <a:gd name="connsiteY73" fmla="*/ 253365 h 762000"/>
                <a:gd name="connsiteX74" fmla="*/ 163069 w 647985"/>
                <a:gd name="connsiteY74" fmla="*/ 292418 h 762000"/>
                <a:gd name="connsiteX75" fmla="*/ 138304 w 647985"/>
                <a:gd name="connsiteY75" fmla="*/ 313373 h 762000"/>
                <a:gd name="connsiteX76" fmla="*/ 132589 w 647985"/>
                <a:gd name="connsiteY76" fmla="*/ 322898 h 762000"/>
                <a:gd name="connsiteX77" fmla="*/ 138304 w 647985"/>
                <a:gd name="connsiteY77" fmla="*/ 332423 h 762000"/>
                <a:gd name="connsiteX78" fmla="*/ 148781 w 647985"/>
                <a:gd name="connsiteY78" fmla="*/ 331470 h 762000"/>
                <a:gd name="connsiteX79" fmla="*/ 174499 w 647985"/>
                <a:gd name="connsiteY79" fmla="*/ 309563 h 762000"/>
                <a:gd name="connsiteX80" fmla="*/ 191644 w 647985"/>
                <a:gd name="connsiteY80" fmla="*/ 321945 h 762000"/>
                <a:gd name="connsiteX81" fmla="*/ 216409 w 647985"/>
                <a:gd name="connsiteY81" fmla="*/ 342900 h 762000"/>
                <a:gd name="connsiteX82" fmla="*/ 224981 w 647985"/>
                <a:gd name="connsiteY82" fmla="*/ 390525 h 762000"/>
                <a:gd name="connsiteX83" fmla="*/ 224981 w 647985"/>
                <a:gd name="connsiteY83" fmla="*/ 447675 h 762000"/>
                <a:gd name="connsiteX84" fmla="*/ 181166 w 647985"/>
                <a:gd name="connsiteY84" fmla="*/ 447675 h 762000"/>
                <a:gd name="connsiteX85" fmla="*/ 143066 w 647985"/>
                <a:gd name="connsiteY85" fmla="*/ 371475 h 762000"/>
                <a:gd name="connsiteX86" fmla="*/ 83059 w 647985"/>
                <a:gd name="connsiteY86" fmla="*/ 307658 h 762000"/>
                <a:gd name="connsiteX87" fmla="*/ 82106 w 647985"/>
                <a:gd name="connsiteY87" fmla="*/ 300990 h 762000"/>
                <a:gd name="connsiteX88" fmla="*/ 84964 w 647985"/>
                <a:gd name="connsiteY88" fmla="*/ 224790 h 762000"/>
                <a:gd name="connsiteX89" fmla="*/ 82106 w 647985"/>
                <a:gd name="connsiteY89" fmla="*/ 204788 h 762000"/>
                <a:gd name="connsiteX90" fmla="*/ 134494 w 647985"/>
                <a:gd name="connsiteY90" fmla="*/ 141923 h 762000"/>
                <a:gd name="connsiteX91" fmla="*/ 196406 w 647985"/>
                <a:gd name="connsiteY91" fmla="*/ 98107 h 762000"/>
                <a:gd name="connsiteX92" fmla="*/ 211646 w 647985"/>
                <a:gd name="connsiteY92" fmla="*/ 100013 h 762000"/>
                <a:gd name="connsiteX93" fmla="*/ 257366 w 647985"/>
                <a:gd name="connsiteY93" fmla="*/ 77153 h 762000"/>
                <a:gd name="connsiteX94" fmla="*/ 305944 w 647985"/>
                <a:gd name="connsiteY94" fmla="*/ 94298 h 762000"/>
                <a:gd name="connsiteX95" fmla="*/ 363094 w 647985"/>
                <a:gd name="connsiteY95" fmla="*/ 85725 h 762000"/>
                <a:gd name="connsiteX96" fmla="*/ 405004 w 647985"/>
                <a:gd name="connsiteY96" fmla="*/ 125730 h 762000"/>
                <a:gd name="connsiteX97" fmla="*/ 408814 w 647985"/>
                <a:gd name="connsiteY97" fmla="*/ 125730 h 762000"/>
                <a:gd name="connsiteX98" fmla="*/ 474536 w 647985"/>
                <a:gd name="connsiteY98" fmla="*/ 190500 h 762000"/>
                <a:gd name="connsiteX99" fmla="*/ 474536 w 647985"/>
                <a:gd name="connsiteY99" fmla="*/ 193358 h 762000"/>
                <a:gd name="connsiteX100" fmla="*/ 506921 w 647985"/>
                <a:gd name="connsiteY100" fmla="*/ 254318 h 762000"/>
                <a:gd name="connsiteX101" fmla="*/ 435484 w 647985"/>
                <a:gd name="connsiteY101" fmla="*/ 312420 h 762000"/>
                <a:gd name="connsiteX102" fmla="*/ 638366 w 647985"/>
                <a:gd name="connsiteY102" fmla="*/ 412433 h 762000"/>
                <a:gd name="connsiteX103" fmla="*/ 572644 w 647985"/>
                <a:gd name="connsiteY103" fmla="*/ 299085 h 762000"/>
                <a:gd name="connsiteX104" fmla="*/ 572644 w 647985"/>
                <a:gd name="connsiteY104" fmla="*/ 295275 h 762000"/>
                <a:gd name="connsiteX105" fmla="*/ 432626 w 647985"/>
                <a:gd name="connsiteY105" fmla="*/ 40005 h 762000"/>
                <a:gd name="connsiteX106" fmla="*/ 140209 w 647985"/>
                <a:gd name="connsiteY106" fmla="*/ 40005 h 762000"/>
                <a:gd name="connsiteX107" fmla="*/ 191 w 647985"/>
                <a:gd name="connsiteY107" fmla="*/ 295275 h 762000"/>
                <a:gd name="connsiteX108" fmla="*/ 112586 w 647985"/>
                <a:gd name="connsiteY108" fmla="*/ 523875 h 762000"/>
                <a:gd name="connsiteX109" fmla="*/ 112586 w 647985"/>
                <a:gd name="connsiteY109" fmla="*/ 762000 h 762000"/>
                <a:gd name="connsiteX110" fmla="*/ 413576 w 647985"/>
                <a:gd name="connsiteY110" fmla="*/ 762000 h 762000"/>
                <a:gd name="connsiteX111" fmla="*/ 413576 w 647985"/>
                <a:gd name="connsiteY111" fmla="*/ 648653 h 762000"/>
                <a:gd name="connsiteX112" fmla="*/ 460249 w 647985"/>
                <a:gd name="connsiteY112" fmla="*/ 648653 h 762000"/>
                <a:gd name="connsiteX113" fmla="*/ 540259 w 647985"/>
                <a:gd name="connsiteY113" fmla="*/ 615315 h 762000"/>
                <a:gd name="connsiteX114" fmla="*/ 572644 w 647985"/>
                <a:gd name="connsiteY114" fmla="*/ 535305 h 762000"/>
                <a:gd name="connsiteX115" fmla="*/ 572644 w 647985"/>
                <a:gd name="connsiteY115" fmla="*/ 478155 h 762000"/>
                <a:gd name="connsiteX116" fmla="*/ 614554 w 647985"/>
                <a:gd name="connsiteY116" fmla="*/ 478155 h 762000"/>
                <a:gd name="connsiteX117" fmla="*/ 638366 w 647985"/>
                <a:gd name="connsiteY117" fmla="*/ 412433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647985" h="762000">
                  <a:moveTo>
                    <a:pt x="435484" y="312420"/>
                  </a:moveTo>
                  <a:lnTo>
                    <a:pt x="350711" y="312420"/>
                  </a:lnTo>
                  <a:cubicBezTo>
                    <a:pt x="314516" y="312420"/>
                    <a:pt x="284989" y="340995"/>
                    <a:pt x="284989" y="377190"/>
                  </a:cubicBezTo>
                  <a:lnTo>
                    <a:pt x="284989" y="447675"/>
                  </a:lnTo>
                  <a:lnTo>
                    <a:pt x="242126" y="447675"/>
                  </a:lnTo>
                  <a:lnTo>
                    <a:pt x="242126" y="391478"/>
                  </a:lnTo>
                  <a:cubicBezTo>
                    <a:pt x="242126" y="371475"/>
                    <a:pt x="243079" y="345758"/>
                    <a:pt x="228791" y="329565"/>
                  </a:cubicBezTo>
                  <a:cubicBezTo>
                    <a:pt x="220219" y="320040"/>
                    <a:pt x="210694" y="312420"/>
                    <a:pt x="200216" y="304800"/>
                  </a:cubicBezTo>
                  <a:cubicBezTo>
                    <a:pt x="192596" y="300038"/>
                    <a:pt x="184976" y="294323"/>
                    <a:pt x="179261" y="286703"/>
                  </a:cubicBezTo>
                  <a:cubicBezTo>
                    <a:pt x="176404" y="282893"/>
                    <a:pt x="174499" y="278130"/>
                    <a:pt x="172594" y="273368"/>
                  </a:cubicBezTo>
                  <a:cubicBezTo>
                    <a:pt x="184024" y="268605"/>
                    <a:pt x="196406" y="267653"/>
                    <a:pt x="207836" y="268605"/>
                  </a:cubicBezTo>
                  <a:cubicBezTo>
                    <a:pt x="213551" y="268605"/>
                    <a:pt x="218314" y="264795"/>
                    <a:pt x="218314" y="259080"/>
                  </a:cubicBezTo>
                  <a:cubicBezTo>
                    <a:pt x="219266" y="253365"/>
                    <a:pt x="215456" y="248602"/>
                    <a:pt x="210694" y="246698"/>
                  </a:cubicBezTo>
                  <a:cubicBezTo>
                    <a:pt x="196406" y="244793"/>
                    <a:pt x="181166" y="246698"/>
                    <a:pt x="166879" y="251460"/>
                  </a:cubicBezTo>
                  <a:cubicBezTo>
                    <a:pt x="166879" y="249555"/>
                    <a:pt x="166879" y="247650"/>
                    <a:pt x="165926" y="246698"/>
                  </a:cubicBezTo>
                  <a:cubicBezTo>
                    <a:pt x="164974" y="238125"/>
                    <a:pt x="166879" y="229552"/>
                    <a:pt x="168784" y="220980"/>
                  </a:cubicBezTo>
                  <a:cubicBezTo>
                    <a:pt x="176404" y="200978"/>
                    <a:pt x="195454" y="192405"/>
                    <a:pt x="213551" y="185738"/>
                  </a:cubicBezTo>
                  <a:cubicBezTo>
                    <a:pt x="216409" y="184785"/>
                    <a:pt x="220219" y="183833"/>
                    <a:pt x="224981" y="182880"/>
                  </a:cubicBezTo>
                  <a:lnTo>
                    <a:pt x="227839" y="181928"/>
                  </a:lnTo>
                  <a:lnTo>
                    <a:pt x="228791" y="181928"/>
                  </a:lnTo>
                  <a:cubicBezTo>
                    <a:pt x="233554" y="182880"/>
                    <a:pt x="237364" y="183833"/>
                    <a:pt x="241174" y="184785"/>
                  </a:cubicBezTo>
                  <a:lnTo>
                    <a:pt x="245936" y="185738"/>
                  </a:lnTo>
                  <a:lnTo>
                    <a:pt x="251651" y="186690"/>
                  </a:lnTo>
                  <a:cubicBezTo>
                    <a:pt x="261176" y="198120"/>
                    <a:pt x="265939" y="212408"/>
                    <a:pt x="264986" y="226695"/>
                  </a:cubicBezTo>
                  <a:cubicBezTo>
                    <a:pt x="264034" y="240983"/>
                    <a:pt x="257366" y="254318"/>
                    <a:pt x="245936" y="263843"/>
                  </a:cubicBezTo>
                  <a:cubicBezTo>
                    <a:pt x="242126" y="267653"/>
                    <a:pt x="241174" y="274320"/>
                    <a:pt x="244984" y="279083"/>
                  </a:cubicBezTo>
                  <a:cubicBezTo>
                    <a:pt x="248794" y="282893"/>
                    <a:pt x="254509" y="283845"/>
                    <a:pt x="259271" y="280035"/>
                  </a:cubicBezTo>
                  <a:cubicBezTo>
                    <a:pt x="265939" y="274320"/>
                    <a:pt x="271654" y="267653"/>
                    <a:pt x="275464" y="260033"/>
                  </a:cubicBezTo>
                  <a:lnTo>
                    <a:pt x="276416" y="260033"/>
                  </a:lnTo>
                  <a:cubicBezTo>
                    <a:pt x="292609" y="258127"/>
                    <a:pt x="308801" y="253365"/>
                    <a:pt x="323089" y="245745"/>
                  </a:cubicBezTo>
                  <a:cubicBezTo>
                    <a:pt x="324994" y="243840"/>
                    <a:pt x="326899" y="241935"/>
                    <a:pt x="327851" y="239077"/>
                  </a:cubicBezTo>
                  <a:cubicBezTo>
                    <a:pt x="328804" y="236220"/>
                    <a:pt x="327851" y="233363"/>
                    <a:pt x="325946" y="231458"/>
                  </a:cubicBezTo>
                  <a:cubicBezTo>
                    <a:pt x="322136" y="226695"/>
                    <a:pt x="316421" y="225743"/>
                    <a:pt x="311659" y="228600"/>
                  </a:cubicBezTo>
                  <a:cubicBezTo>
                    <a:pt x="303086" y="233363"/>
                    <a:pt x="294514" y="237173"/>
                    <a:pt x="284036" y="238125"/>
                  </a:cubicBezTo>
                  <a:cubicBezTo>
                    <a:pt x="284989" y="235268"/>
                    <a:pt x="285941" y="231458"/>
                    <a:pt x="285941" y="228600"/>
                  </a:cubicBezTo>
                  <a:cubicBezTo>
                    <a:pt x="286894" y="216218"/>
                    <a:pt x="284989" y="203835"/>
                    <a:pt x="280226" y="193358"/>
                  </a:cubicBezTo>
                  <a:cubicBezTo>
                    <a:pt x="287846" y="194310"/>
                    <a:pt x="295466" y="195263"/>
                    <a:pt x="303086" y="195263"/>
                  </a:cubicBezTo>
                  <a:cubicBezTo>
                    <a:pt x="309754" y="195263"/>
                    <a:pt x="316421" y="194310"/>
                    <a:pt x="323089" y="193358"/>
                  </a:cubicBezTo>
                  <a:cubicBezTo>
                    <a:pt x="335471" y="208598"/>
                    <a:pt x="351664" y="219075"/>
                    <a:pt x="370714" y="223838"/>
                  </a:cubicBezTo>
                  <a:cubicBezTo>
                    <a:pt x="395479" y="236220"/>
                    <a:pt x="418339" y="252413"/>
                    <a:pt x="418339" y="279083"/>
                  </a:cubicBezTo>
                  <a:cubicBezTo>
                    <a:pt x="418339" y="282893"/>
                    <a:pt x="420244" y="287655"/>
                    <a:pt x="423101" y="289560"/>
                  </a:cubicBezTo>
                  <a:cubicBezTo>
                    <a:pt x="426911" y="291465"/>
                    <a:pt x="430721" y="291465"/>
                    <a:pt x="434531" y="289560"/>
                  </a:cubicBezTo>
                  <a:cubicBezTo>
                    <a:pt x="438341" y="287655"/>
                    <a:pt x="440246" y="282893"/>
                    <a:pt x="439294" y="279083"/>
                  </a:cubicBezTo>
                  <a:cubicBezTo>
                    <a:pt x="439294" y="258127"/>
                    <a:pt x="429769" y="239077"/>
                    <a:pt x="413576" y="226695"/>
                  </a:cubicBezTo>
                  <a:cubicBezTo>
                    <a:pt x="426911" y="225743"/>
                    <a:pt x="438341" y="219075"/>
                    <a:pt x="446914" y="209550"/>
                  </a:cubicBezTo>
                  <a:cubicBezTo>
                    <a:pt x="450724" y="204788"/>
                    <a:pt x="449771" y="198120"/>
                    <a:pt x="445961" y="194310"/>
                  </a:cubicBezTo>
                  <a:cubicBezTo>
                    <a:pt x="441199" y="190500"/>
                    <a:pt x="434531" y="191453"/>
                    <a:pt x="430721" y="195263"/>
                  </a:cubicBezTo>
                  <a:cubicBezTo>
                    <a:pt x="425959" y="200978"/>
                    <a:pt x="413576" y="205740"/>
                    <a:pt x="395479" y="204788"/>
                  </a:cubicBezTo>
                  <a:cubicBezTo>
                    <a:pt x="377381" y="204788"/>
                    <a:pt x="359284" y="198120"/>
                    <a:pt x="345949" y="186690"/>
                  </a:cubicBezTo>
                  <a:cubicBezTo>
                    <a:pt x="361189" y="180023"/>
                    <a:pt x="374524" y="168593"/>
                    <a:pt x="383096" y="154305"/>
                  </a:cubicBezTo>
                  <a:cubicBezTo>
                    <a:pt x="385954" y="149543"/>
                    <a:pt x="384049" y="142875"/>
                    <a:pt x="379286" y="139065"/>
                  </a:cubicBezTo>
                  <a:cubicBezTo>
                    <a:pt x="374524" y="136208"/>
                    <a:pt x="367856" y="138113"/>
                    <a:pt x="364999" y="142875"/>
                  </a:cubicBezTo>
                  <a:cubicBezTo>
                    <a:pt x="348806" y="172403"/>
                    <a:pt x="314516" y="180975"/>
                    <a:pt x="260224" y="167640"/>
                  </a:cubicBezTo>
                  <a:cubicBezTo>
                    <a:pt x="272606" y="157163"/>
                    <a:pt x="278321" y="140970"/>
                    <a:pt x="276416" y="124778"/>
                  </a:cubicBezTo>
                  <a:cubicBezTo>
                    <a:pt x="276416" y="120968"/>
                    <a:pt x="274511" y="117157"/>
                    <a:pt x="270701" y="115253"/>
                  </a:cubicBezTo>
                  <a:cubicBezTo>
                    <a:pt x="266891" y="113348"/>
                    <a:pt x="263081" y="113348"/>
                    <a:pt x="259271" y="116205"/>
                  </a:cubicBezTo>
                  <a:cubicBezTo>
                    <a:pt x="255461" y="118110"/>
                    <a:pt x="254509" y="122873"/>
                    <a:pt x="254509" y="126682"/>
                  </a:cubicBezTo>
                  <a:cubicBezTo>
                    <a:pt x="255461" y="151448"/>
                    <a:pt x="242126" y="156210"/>
                    <a:pt x="220219" y="162878"/>
                  </a:cubicBezTo>
                  <a:cubicBezTo>
                    <a:pt x="217361" y="163830"/>
                    <a:pt x="213551" y="164783"/>
                    <a:pt x="210694" y="165735"/>
                  </a:cubicBezTo>
                  <a:cubicBezTo>
                    <a:pt x="204979" y="152400"/>
                    <a:pt x="192596" y="141923"/>
                    <a:pt x="178309" y="138113"/>
                  </a:cubicBezTo>
                  <a:cubicBezTo>
                    <a:pt x="174499" y="137160"/>
                    <a:pt x="170689" y="138113"/>
                    <a:pt x="167831" y="140970"/>
                  </a:cubicBezTo>
                  <a:cubicBezTo>
                    <a:pt x="164974" y="143828"/>
                    <a:pt x="164021" y="147638"/>
                    <a:pt x="164974" y="152400"/>
                  </a:cubicBezTo>
                  <a:cubicBezTo>
                    <a:pt x="165926" y="156210"/>
                    <a:pt x="168784" y="159068"/>
                    <a:pt x="173546" y="160020"/>
                  </a:cubicBezTo>
                  <a:cubicBezTo>
                    <a:pt x="181166" y="161925"/>
                    <a:pt x="186881" y="167640"/>
                    <a:pt x="190691" y="174308"/>
                  </a:cubicBezTo>
                  <a:lnTo>
                    <a:pt x="190691" y="175260"/>
                  </a:lnTo>
                  <a:cubicBezTo>
                    <a:pt x="172594" y="182880"/>
                    <a:pt x="158306" y="197168"/>
                    <a:pt x="151639" y="215265"/>
                  </a:cubicBezTo>
                  <a:cubicBezTo>
                    <a:pt x="149734" y="219075"/>
                    <a:pt x="148781" y="223838"/>
                    <a:pt x="148781" y="228600"/>
                  </a:cubicBezTo>
                  <a:cubicBezTo>
                    <a:pt x="146876" y="226695"/>
                    <a:pt x="144971" y="224790"/>
                    <a:pt x="144019" y="221933"/>
                  </a:cubicBezTo>
                  <a:cubicBezTo>
                    <a:pt x="140209" y="214313"/>
                    <a:pt x="137351" y="204788"/>
                    <a:pt x="136399" y="196215"/>
                  </a:cubicBezTo>
                  <a:cubicBezTo>
                    <a:pt x="135446" y="192405"/>
                    <a:pt x="132589" y="188595"/>
                    <a:pt x="129731" y="187643"/>
                  </a:cubicBezTo>
                  <a:cubicBezTo>
                    <a:pt x="125921" y="185738"/>
                    <a:pt x="122111" y="186690"/>
                    <a:pt x="119254" y="189548"/>
                  </a:cubicBezTo>
                  <a:cubicBezTo>
                    <a:pt x="116396" y="192405"/>
                    <a:pt x="114491" y="196215"/>
                    <a:pt x="116396" y="200025"/>
                  </a:cubicBezTo>
                  <a:cubicBezTo>
                    <a:pt x="118301" y="211455"/>
                    <a:pt x="121159" y="221933"/>
                    <a:pt x="126874" y="231458"/>
                  </a:cubicBezTo>
                  <a:cubicBezTo>
                    <a:pt x="132589" y="240983"/>
                    <a:pt x="140209" y="248602"/>
                    <a:pt x="150686" y="253365"/>
                  </a:cubicBezTo>
                  <a:cubicBezTo>
                    <a:pt x="151639" y="266700"/>
                    <a:pt x="156401" y="280035"/>
                    <a:pt x="163069" y="292418"/>
                  </a:cubicBezTo>
                  <a:cubicBezTo>
                    <a:pt x="156401" y="300990"/>
                    <a:pt x="147829" y="307658"/>
                    <a:pt x="138304" y="313373"/>
                  </a:cubicBezTo>
                  <a:cubicBezTo>
                    <a:pt x="135446" y="315278"/>
                    <a:pt x="133541" y="319088"/>
                    <a:pt x="132589" y="322898"/>
                  </a:cubicBezTo>
                  <a:cubicBezTo>
                    <a:pt x="132589" y="326708"/>
                    <a:pt x="134494" y="330518"/>
                    <a:pt x="138304" y="332423"/>
                  </a:cubicBezTo>
                  <a:cubicBezTo>
                    <a:pt x="142114" y="334328"/>
                    <a:pt x="145924" y="334328"/>
                    <a:pt x="148781" y="331470"/>
                  </a:cubicBezTo>
                  <a:cubicBezTo>
                    <a:pt x="158306" y="324803"/>
                    <a:pt x="166879" y="318135"/>
                    <a:pt x="174499" y="309563"/>
                  </a:cubicBezTo>
                  <a:cubicBezTo>
                    <a:pt x="180214" y="314325"/>
                    <a:pt x="185929" y="318135"/>
                    <a:pt x="191644" y="321945"/>
                  </a:cubicBezTo>
                  <a:cubicBezTo>
                    <a:pt x="201169" y="327660"/>
                    <a:pt x="208789" y="334328"/>
                    <a:pt x="216409" y="342900"/>
                  </a:cubicBezTo>
                  <a:cubicBezTo>
                    <a:pt x="224981" y="353378"/>
                    <a:pt x="224981" y="373380"/>
                    <a:pt x="224981" y="390525"/>
                  </a:cubicBezTo>
                  <a:lnTo>
                    <a:pt x="224981" y="447675"/>
                  </a:lnTo>
                  <a:lnTo>
                    <a:pt x="181166" y="447675"/>
                  </a:lnTo>
                  <a:cubicBezTo>
                    <a:pt x="181166" y="377190"/>
                    <a:pt x="146876" y="373380"/>
                    <a:pt x="143066" y="371475"/>
                  </a:cubicBezTo>
                  <a:cubicBezTo>
                    <a:pt x="128779" y="367665"/>
                    <a:pt x="91631" y="347663"/>
                    <a:pt x="83059" y="307658"/>
                  </a:cubicBezTo>
                  <a:cubicBezTo>
                    <a:pt x="82106" y="305753"/>
                    <a:pt x="82106" y="302895"/>
                    <a:pt x="82106" y="300990"/>
                  </a:cubicBezTo>
                  <a:cubicBezTo>
                    <a:pt x="65914" y="278130"/>
                    <a:pt x="66866" y="246698"/>
                    <a:pt x="84964" y="224790"/>
                  </a:cubicBezTo>
                  <a:cubicBezTo>
                    <a:pt x="83059" y="218123"/>
                    <a:pt x="82106" y="211455"/>
                    <a:pt x="82106" y="204788"/>
                  </a:cubicBezTo>
                  <a:cubicBezTo>
                    <a:pt x="82106" y="174308"/>
                    <a:pt x="104014" y="147638"/>
                    <a:pt x="134494" y="141923"/>
                  </a:cubicBezTo>
                  <a:cubicBezTo>
                    <a:pt x="144019" y="115253"/>
                    <a:pt x="168784" y="97155"/>
                    <a:pt x="196406" y="98107"/>
                  </a:cubicBezTo>
                  <a:cubicBezTo>
                    <a:pt x="201169" y="98107"/>
                    <a:pt x="206884" y="99060"/>
                    <a:pt x="211646" y="100013"/>
                  </a:cubicBezTo>
                  <a:cubicBezTo>
                    <a:pt x="223076" y="86678"/>
                    <a:pt x="239269" y="79057"/>
                    <a:pt x="257366" y="77153"/>
                  </a:cubicBezTo>
                  <a:cubicBezTo>
                    <a:pt x="275464" y="76200"/>
                    <a:pt x="292609" y="81915"/>
                    <a:pt x="305944" y="94298"/>
                  </a:cubicBezTo>
                  <a:cubicBezTo>
                    <a:pt x="323089" y="82868"/>
                    <a:pt x="344044" y="80010"/>
                    <a:pt x="363094" y="85725"/>
                  </a:cubicBezTo>
                  <a:cubicBezTo>
                    <a:pt x="383096" y="91440"/>
                    <a:pt x="398336" y="106680"/>
                    <a:pt x="405004" y="125730"/>
                  </a:cubicBezTo>
                  <a:lnTo>
                    <a:pt x="408814" y="125730"/>
                  </a:lnTo>
                  <a:cubicBezTo>
                    <a:pt x="445009" y="125730"/>
                    <a:pt x="473584" y="154305"/>
                    <a:pt x="474536" y="190500"/>
                  </a:cubicBezTo>
                  <a:lnTo>
                    <a:pt x="474536" y="193358"/>
                  </a:lnTo>
                  <a:cubicBezTo>
                    <a:pt x="496444" y="205740"/>
                    <a:pt x="508826" y="229552"/>
                    <a:pt x="506921" y="254318"/>
                  </a:cubicBezTo>
                  <a:cubicBezTo>
                    <a:pt x="499301" y="287655"/>
                    <a:pt x="469774" y="313373"/>
                    <a:pt x="435484" y="312420"/>
                  </a:cubicBezTo>
                  <a:close/>
                  <a:moveTo>
                    <a:pt x="638366" y="412433"/>
                  </a:moveTo>
                  <a:lnTo>
                    <a:pt x="572644" y="299085"/>
                  </a:lnTo>
                  <a:lnTo>
                    <a:pt x="572644" y="295275"/>
                  </a:lnTo>
                  <a:cubicBezTo>
                    <a:pt x="576454" y="190500"/>
                    <a:pt x="523114" y="92393"/>
                    <a:pt x="432626" y="40005"/>
                  </a:cubicBezTo>
                  <a:cubicBezTo>
                    <a:pt x="342139" y="-13335"/>
                    <a:pt x="230696" y="-13335"/>
                    <a:pt x="140209" y="40005"/>
                  </a:cubicBezTo>
                  <a:cubicBezTo>
                    <a:pt x="49721" y="92393"/>
                    <a:pt x="-3619" y="190500"/>
                    <a:pt x="191" y="295275"/>
                  </a:cubicBezTo>
                  <a:cubicBezTo>
                    <a:pt x="191" y="384810"/>
                    <a:pt x="41149" y="469583"/>
                    <a:pt x="112586" y="523875"/>
                  </a:cubicBezTo>
                  <a:lnTo>
                    <a:pt x="112586" y="762000"/>
                  </a:lnTo>
                  <a:lnTo>
                    <a:pt x="413576" y="762000"/>
                  </a:lnTo>
                  <a:lnTo>
                    <a:pt x="413576" y="648653"/>
                  </a:lnTo>
                  <a:lnTo>
                    <a:pt x="460249" y="648653"/>
                  </a:lnTo>
                  <a:cubicBezTo>
                    <a:pt x="490729" y="648653"/>
                    <a:pt x="519304" y="637223"/>
                    <a:pt x="540259" y="615315"/>
                  </a:cubicBezTo>
                  <a:cubicBezTo>
                    <a:pt x="561214" y="594360"/>
                    <a:pt x="572644" y="564833"/>
                    <a:pt x="572644" y="535305"/>
                  </a:cubicBezTo>
                  <a:lnTo>
                    <a:pt x="572644" y="478155"/>
                  </a:lnTo>
                  <a:lnTo>
                    <a:pt x="614554" y="478155"/>
                  </a:lnTo>
                  <a:cubicBezTo>
                    <a:pt x="639319" y="476250"/>
                    <a:pt x="661226" y="447675"/>
                    <a:pt x="638366" y="41243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A3AC662E-3526-0DB7-8713-733A147CBF3F}"/>
                </a:ext>
              </a:extLst>
            </p:cNvPr>
            <p:cNvSpPr/>
            <p:nvPr/>
          </p:nvSpPr>
          <p:spPr>
            <a:xfrm>
              <a:off x="1133556" y="3254806"/>
              <a:ext cx="218122" cy="216788"/>
            </a:xfrm>
            <a:custGeom>
              <a:avLst/>
              <a:gdLst>
                <a:gd name="connsiteX0" fmla="*/ 187547 w 218122"/>
                <a:gd name="connsiteY0" fmla="*/ 64675 h 216788"/>
                <a:gd name="connsiteX1" fmla="*/ 195644 w 218122"/>
                <a:gd name="connsiteY1" fmla="*/ 40672 h 216788"/>
                <a:gd name="connsiteX2" fmla="*/ 177355 w 218122"/>
                <a:gd name="connsiteY2" fmla="*/ 22384 h 216788"/>
                <a:gd name="connsiteX3" fmla="*/ 153353 w 218122"/>
                <a:gd name="connsiteY3" fmla="*/ 30480 h 216788"/>
                <a:gd name="connsiteX4" fmla="*/ 133541 w 218122"/>
                <a:gd name="connsiteY4" fmla="*/ 22384 h 216788"/>
                <a:gd name="connsiteX5" fmla="*/ 122301 w 218122"/>
                <a:gd name="connsiteY5" fmla="*/ 0 h 216788"/>
                <a:gd name="connsiteX6" fmla="*/ 96774 w 218122"/>
                <a:gd name="connsiteY6" fmla="*/ 0 h 216788"/>
                <a:gd name="connsiteX7" fmla="*/ 85439 w 218122"/>
                <a:gd name="connsiteY7" fmla="*/ 22479 h 216788"/>
                <a:gd name="connsiteX8" fmla="*/ 65532 w 218122"/>
                <a:gd name="connsiteY8" fmla="*/ 30575 h 216788"/>
                <a:gd name="connsiteX9" fmla="*/ 41529 w 218122"/>
                <a:gd name="connsiteY9" fmla="*/ 22479 h 216788"/>
                <a:gd name="connsiteX10" fmla="*/ 23241 w 218122"/>
                <a:gd name="connsiteY10" fmla="*/ 40767 h 216788"/>
                <a:gd name="connsiteX11" fmla="*/ 30861 w 218122"/>
                <a:gd name="connsiteY11" fmla="*/ 64770 h 216788"/>
                <a:gd name="connsiteX12" fmla="*/ 22479 w 218122"/>
                <a:gd name="connsiteY12" fmla="*/ 84582 h 216788"/>
                <a:gd name="connsiteX13" fmla="*/ 0 w 218122"/>
                <a:gd name="connsiteY13" fmla="*/ 95821 h 216788"/>
                <a:gd name="connsiteX14" fmla="*/ 0 w 218122"/>
                <a:gd name="connsiteY14" fmla="*/ 120968 h 216788"/>
                <a:gd name="connsiteX15" fmla="*/ 22479 w 218122"/>
                <a:gd name="connsiteY15" fmla="*/ 132302 h 216788"/>
                <a:gd name="connsiteX16" fmla="*/ 30575 w 218122"/>
                <a:gd name="connsiteY16" fmla="*/ 152114 h 216788"/>
                <a:gd name="connsiteX17" fmla="*/ 22479 w 218122"/>
                <a:gd name="connsiteY17" fmla="*/ 176117 h 216788"/>
                <a:gd name="connsiteX18" fmla="*/ 41529 w 218122"/>
                <a:gd name="connsiteY18" fmla="*/ 194405 h 216788"/>
                <a:gd name="connsiteX19" fmla="*/ 65532 w 218122"/>
                <a:gd name="connsiteY19" fmla="*/ 186214 h 216788"/>
                <a:gd name="connsiteX20" fmla="*/ 85344 w 218122"/>
                <a:gd name="connsiteY20" fmla="*/ 194405 h 216788"/>
                <a:gd name="connsiteX21" fmla="*/ 96583 w 218122"/>
                <a:gd name="connsiteY21" fmla="*/ 216789 h 216788"/>
                <a:gd name="connsiteX22" fmla="*/ 122111 w 218122"/>
                <a:gd name="connsiteY22" fmla="*/ 216789 h 216788"/>
                <a:gd name="connsiteX23" fmla="*/ 133445 w 218122"/>
                <a:gd name="connsiteY23" fmla="*/ 194786 h 216788"/>
                <a:gd name="connsiteX24" fmla="*/ 152972 w 218122"/>
                <a:gd name="connsiteY24" fmla="*/ 186880 h 216788"/>
                <a:gd name="connsiteX25" fmla="*/ 176879 w 218122"/>
                <a:gd name="connsiteY25" fmla="*/ 195072 h 216788"/>
                <a:gd name="connsiteX26" fmla="*/ 195167 w 218122"/>
                <a:gd name="connsiteY26" fmla="*/ 176689 h 216788"/>
                <a:gd name="connsiteX27" fmla="*/ 187071 w 218122"/>
                <a:gd name="connsiteY27" fmla="*/ 152781 h 216788"/>
                <a:gd name="connsiteX28" fmla="*/ 195739 w 218122"/>
                <a:gd name="connsiteY28" fmla="*/ 132874 h 216788"/>
                <a:gd name="connsiteX29" fmla="*/ 218123 w 218122"/>
                <a:gd name="connsiteY29" fmla="*/ 121634 h 216788"/>
                <a:gd name="connsiteX30" fmla="*/ 218123 w 218122"/>
                <a:gd name="connsiteY30" fmla="*/ 95821 h 216788"/>
                <a:gd name="connsiteX31" fmla="*/ 195644 w 218122"/>
                <a:gd name="connsiteY31" fmla="*/ 84487 h 216788"/>
                <a:gd name="connsiteX32" fmla="*/ 187547 w 218122"/>
                <a:gd name="connsiteY32" fmla="*/ 64675 h 216788"/>
                <a:gd name="connsiteX33" fmla="*/ 109442 w 218122"/>
                <a:gd name="connsiteY33" fmla="*/ 146875 h 216788"/>
                <a:gd name="connsiteX34" fmla="*/ 71342 w 218122"/>
                <a:gd name="connsiteY34" fmla="*/ 108775 h 216788"/>
                <a:gd name="connsiteX35" fmla="*/ 109442 w 218122"/>
                <a:gd name="connsiteY35" fmla="*/ 70675 h 216788"/>
                <a:gd name="connsiteX36" fmla="*/ 147542 w 218122"/>
                <a:gd name="connsiteY36" fmla="*/ 108775 h 216788"/>
                <a:gd name="connsiteX37" fmla="*/ 109442 w 218122"/>
                <a:gd name="connsiteY37" fmla="*/ 146875 h 216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18122" h="216788">
                  <a:moveTo>
                    <a:pt x="187547" y="64675"/>
                  </a:moveTo>
                  <a:lnTo>
                    <a:pt x="195644" y="40672"/>
                  </a:lnTo>
                  <a:lnTo>
                    <a:pt x="177355" y="22384"/>
                  </a:lnTo>
                  <a:lnTo>
                    <a:pt x="153353" y="30480"/>
                  </a:lnTo>
                  <a:cubicBezTo>
                    <a:pt x="147113" y="26964"/>
                    <a:pt x="140457" y="24244"/>
                    <a:pt x="133541" y="22384"/>
                  </a:cubicBezTo>
                  <a:lnTo>
                    <a:pt x="122301" y="0"/>
                  </a:lnTo>
                  <a:lnTo>
                    <a:pt x="96774" y="0"/>
                  </a:lnTo>
                  <a:lnTo>
                    <a:pt x="85439" y="22479"/>
                  </a:lnTo>
                  <a:cubicBezTo>
                    <a:pt x="78498" y="24356"/>
                    <a:pt x="71813" y="27075"/>
                    <a:pt x="65532" y="30575"/>
                  </a:cubicBezTo>
                  <a:lnTo>
                    <a:pt x="41529" y="22479"/>
                  </a:lnTo>
                  <a:lnTo>
                    <a:pt x="23241" y="40767"/>
                  </a:lnTo>
                  <a:lnTo>
                    <a:pt x="30861" y="64770"/>
                  </a:lnTo>
                  <a:cubicBezTo>
                    <a:pt x="27206" y="70976"/>
                    <a:pt x="24388" y="77637"/>
                    <a:pt x="22479" y="84582"/>
                  </a:cubicBezTo>
                  <a:lnTo>
                    <a:pt x="0" y="95821"/>
                  </a:lnTo>
                  <a:lnTo>
                    <a:pt x="0" y="120968"/>
                  </a:lnTo>
                  <a:lnTo>
                    <a:pt x="22479" y="132302"/>
                  </a:lnTo>
                  <a:cubicBezTo>
                    <a:pt x="24332" y="139221"/>
                    <a:pt x="27052" y="145878"/>
                    <a:pt x="30575" y="152114"/>
                  </a:cubicBezTo>
                  <a:lnTo>
                    <a:pt x="22479" y="176117"/>
                  </a:lnTo>
                  <a:lnTo>
                    <a:pt x="41529" y="194405"/>
                  </a:lnTo>
                  <a:lnTo>
                    <a:pt x="65532" y="186214"/>
                  </a:lnTo>
                  <a:cubicBezTo>
                    <a:pt x="71767" y="189763"/>
                    <a:pt x="78423" y="192515"/>
                    <a:pt x="85344" y="194405"/>
                  </a:cubicBezTo>
                  <a:lnTo>
                    <a:pt x="96583" y="216789"/>
                  </a:lnTo>
                  <a:lnTo>
                    <a:pt x="122111" y="216789"/>
                  </a:lnTo>
                  <a:lnTo>
                    <a:pt x="133445" y="194786"/>
                  </a:lnTo>
                  <a:cubicBezTo>
                    <a:pt x="140245" y="192937"/>
                    <a:pt x="146800" y="190283"/>
                    <a:pt x="152972" y="186880"/>
                  </a:cubicBezTo>
                  <a:lnTo>
                    <a:pt x="176879" y="195072"/>
                  </a:lnTo>
                  <a:lnTo>
                    <a:pt x="195167" y="176689"/>
                  </a:lnTo>
                  <a:lnTo>
                    <a:pt x="187071" y="152781"/>
                  </a:lnTo>
                  <a:cubicBezTo>
                    <a:pt x="190710" y="146497"/>
                    <a:pt x="193618" y="139818"/>
                    <a:pt x="195739" y="132874"/>
                  </a:cubicBezTo>
                  <a:lnTo>
                    <a:pt x="218123" y="121634"/>
                  </a:lnTo>
                  <a:lnTo>
                    <a:pt x="218123" y="95821"/>
                  </a:lnTo>
                  <a:lnTo>
                    <a:pt x="195644" y="84487"/>
                  </a:lnTo>
                  <a:cubicBezTo>
                    <a:pt x="193825" y="77556"/>
                    <a:pt x="191103" y="70896"/>
                    <a:pt x="187547" y="64675"/>
                  </a:cubicBezTo>
                  <a:close/>
                  <a:moveTo>
                    <a:pt x="109442" y="146875"/>
                  </a:moveTo>
                  <a:cubicBezTo>
                    <a:pt x="88401" y="146875"/>
                    <a:pt x="71342" y="129817"/>
                    <a:pt x="71342" y="108775"/>
                  </a:cubicBezTo>
                  <a:cubicBezTo>
                    <a:pt x="71342" y="87734"/>
                    <a:pt x="88401" y="70675"/>
                    <a:pt x="109442" y="70675"/>
                  </a:cubicBezTo>
                  <a:cubicBezTo>
                    <a:pt x="130356" y="70982"/>
                    <a:pt x="147236" y="87861"/>
                    <a:pt x="147542" y="108775"/>
                  </a:cubicBezTo>
                  <a:cubicBezTo>
                    <a:pt x="147542" y="129817"/>
                    <a:pt x="130484" y="146875"/>
                    <a:pt x="109442" y="146875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881EF594-6B4C-7F14-6FF8-6435013DCD00}"/>
                </a:ext>
              </a:extLst>
            </p:cNvPr>
            <p:cNvSpPr/>
            <p:nvPr/>
          </p:nvSpPr>
          <p:spPr>
            <a:xfrm>
              <a:off x="1134983" y="3658761"/>
              <a:ext cx="215744" cy="54959"/>
            </a:xfrm>
            <a:custGeom>
              <a:avLst/>
              <a:gdLst>
                <a:gd name="connsiteX0" fmla="*/ 189835 w 215744"/>
                <a:gd name="connsiteY0" fmla="*/ 0 h 54959"/>
                <a:gd name="connsiteX1" fmla="*/ 25910 w 215744"/>
                <a:gd name="connsiteY1" fmla="*/ 0 h 54959"/>
                <a:gd name="connsiteX2" fmla="*/ 48 w 215744"/>
                <a:gd name="connsiteY2" fmla="*/ 29098 h 54959"/>
                <a:gd name="connsiteX3" fmla="*/ 25910 w 215744"/>
                <a:gd name="connsiteY3" fmla="*/ 54959 h 54959"/>
                <a:gd name="connsiteX4" fmla="*/ 189835 w 215744"/>
                <a:gd name="connsiteY4" fmla="*/ 54959 h 54959"/>
                <a:gd name="connsiteX5" fmla="*/ 215696 w 215744"/>
                <a:gd name="connsiteY5" fmla="*/ 25861 h 54959"/>
                <a:gd name="connsiteX6" fmla="*/ 189835 w 215744"/>
                <a:gd name="connsiteY6" fmla="*/ 0 h 54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744" h="54959">
                  <a:moveTo>
                    <a:pt x="189835" y="0"/>
                  </a:moveTo>
                  <a:lnTo>
                    <a:pt x="25910" y="0"/>
                  </a:lnTo>
                  <a:cubicBezTo>
                    <a:pt x="10734" y="894"/>
                    <a:pt x="-845" y="13922"/>
                    <a:pt x="48" y="29098"/>
                  </a:cubicBezTo>
                  <a:cubicBezTo>
                    <a:pt x="869" y="43027"/>
                    <a:pt x="11981" y="54139"/>
                    <a:pt x="25910" y="54959"/>
                  </a:cubicBezTo>
                  <a:lnTo>
                    <a:pt x="189835" y="54959"/>
                  </a:lnTo>
                  <a:cubicBezTo>
                    <a:pt x="205011" y="54065"/>
                    <a:pt x="216590" y="41037"/>
                    <a:pt x="215696" y="25861"/>
                  </a:cubicBezTo>
                  <a:cubicBezTo>
                    <a:pt x="214875" y="11932"/>
                    <a:pt x="203763" y="820"/>
                    <a:pt x="18983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CF8778BC-26FB-892B-11D5-0C68EE928D9D}"/>
                </a:ext>
              </a:extLst>
            </p:cNvPr>
            <p:cNvSpPr/>
            <p:nvPr/>
          </p:nvSpPr>
          <p:spPr>
            <a:xfrm>
              <a:off x="1183372" y="3751820"/>
              <a:ext cx="118967" cy="54959"/>
            </a:xfrm>
            <a:custGeom>
              <a:avLst/>
              <a:gdLst>
                <a:gd name="connsiteX0" fmla="*/ 59531 w 118967"/>
                <a:gd name="connsiteY0" fmla="*/ 54959 h 54959"/>
                <a:gd name="connsiteX1" fmla="*/ 118967 w 118967"/>
                <a:gd name="connsiteY1" fmla="*/ 0 h 54959"/>
                <a:gd name="connsiteX2" fmla="*/ 0 w 118967"/>
                <a:gd name="connsiteY2" fmla="*/ 0 h 54959"/>
                <a:gd name="connsiteX3" fmla="*/ 59531 w 118967"/>
                <a:gd name="connsiteY3" fmla="*/ 54959 h 54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967" h="54959">
                  <a:moveTo>
                    <a:pt x="59531" y="54959"/>
                  </a:moveTo>
                  <a:cubicBezTo>
                    <a:pt x="90631" y="54910"/>
                    <a:pt x="116487" y="31001"/>
                    <a:pt x="118967" y="0"/>
                  </a:cubicBezTo>
                  <a:lnTo>
                    <a:pt x="0" y="0"/>
                  </a:lnTo>
                  <a:cubicBezTo>
                    <a:pt x="2527" y="31016"/>
                    <a:pt x="28413" y="54914"/>
                    <a:pt x="59531" y="54959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5145FDBD-4BD3-1D87-F479-F881A93AEA12}"/>
                </a:ext>
              </a:extLst>
            </p:cNvPr>
            <p:cNvSpPr/>
            <p:nvPr/>
          </p:nvSpPr>
          <p:spPr>
            <a:xfrm>
              <a:off x="1004493" y="3126600"/>
              <a:ext cx="476249" cy="494061"/>
            </a:xfrm>
            <a:custGeom>
              <a:avLst/>
              <a:gdLst>
                <a:gd name="connsiteX0" fmla="*/ 476250 w 476249"/>
                <a:gd name="connsiteY0" fmla="*/ 243364 h 494061"/>
                <a:gd name="connsiteX1" fmla="*/ 476250 w 476249"/>
                <a:gd name="connsiteY1" fmla="*/ 235172 h 494061"/>
                <a:gd name="connsiteX2" fmla="*/ 238125 w 476249"/>
                <a:gd name="connsiteY2" fmla="*/ 0 h 494061"/>
                <a:gd name="connsiteX3" fmla="*/ 238125 w 476249"/>
                <a:gd name="connsiteY3" fmla="*/ 0 h 494061"/>
                <a:gd name="connsiteX4" fmla="*/ 0 w 476249"/>
                <a:gd name="connsiteY4" fmla="*/ 235172 h 494061"/>
                <a:gd name="connsiteX5" fmla="*/ 0 w 476249"/>
                <a:gd name="connsiteY5" fmla="*/ 243364 h 494061"/>
                <a:gd name="connsiteX6" fmla="*/ 16573 w 476249"/>
                <a:gd name="connsiteY6" fmla="*/ 325755 h 494061"/>
                <a:gd name="connsiteX7" fmla="*/ 57912 w 476249"/>
                <a:gd name="connsiteY7" fmla="*/ 393478 h 494061"/>
                <a:gd name="connsiteX8" fmla="*/ 113633 w 476249"/>
                <a:gd name="connsiteY8" fmla="*/ 483965 h 494061"/>
                <a:gd name="connsiteX9" fmla="*/ 130016 w 476249"/>
                <a:gd name="connsiteY9" fmla="*/ 494062 h 494061"/>
                <a:gd name="connsiteX10" fmla="*/ 346234 w 476249"/>
                <a:gd name="connsiteY10" fmla="*/ 494062 h 494061"/>
                <a:gd name="connsiteX11" fmla="*/ 362617 w 476249"/>
                <a:gd name="connsiteY11" fmla="*/ 483965 h 494061"/>
                <a:gd name="connsiteX12" fmla="*/ 418338 w 476249"/>
                <a:gd name="connsiteY12" fmla="*/ 393478 h 494061"/>
                <a:gd name="connsiteX13" fmla="*/ 459676 w 476249"/>
                <a:gd name="connsiteY13" fmla="*/ 325755 h 494061"/>
                <a:gd name="connsiteX14" fmla="*/ 476250 w 476249"/>
                <a:gd name="connsiteY14" fmla="*/ 243364 h 494061"/>
                <a:gd name="connsiteX15" fmla="*/ 421386 w 476249"/>
                <a:gd name="connsiteY15" fmla="*/ 242507 h 494061"/>
                <a:gd name="connsiteX16" fmla="*/ 408718 w 476249"/>
                <a:gd name="connsiteY16" fmla="*/ 306515 h 494061"/>
                <a:gd name="connsiteX17" fmla="*/ 377857 w 476249"/>
                <a:gd name="connsiteY17" fmla="*/ 356807 h 494061"/>
                <a:gd name="connsiteX18" fmla="*/ 323850 w 476249"/>
                <a:gd name="connsiteY18" fmla="*/ 438912 h 494061"/>
                <a:gd name="connsiteX19" fmla="*/ 152400 w 476249"/>
                <a:gd name="connsiteY19" fmla="*/ 438912 h 494061"/>
                <a:gd name="connsiteX20" fmla="*/ 98870 w 476249"/>
                <a:gd name="connsiteY20" fmla="*/ 356521 h 494061"/>
                <a:gd name="connsiteX21" fmla="*/ 68008 w 476249"/>
                <a:gd name="connsiteY21" fmla="*/ 306229 h 494061"/>
                <a:gd name="connsiteX22" fmla="*/ 54864 w 476249"/>
                <a:gd name="connsiteY22" fmla="*/ 242221 h 494061"/>
                <a:gd name="connsiteX23" fmla="*/ 54864 w 476249"/>
                <a:gd name="connsiteY23" fmla="*/ 235363 h 494061"/>
                <a:gd name="connsiteX24" fmla="*/ 237839 w 476249"/>
                <a:gd name="connsiteY24" fmla="*/ 54388 h 494061"/>
                <a:gd name="connsiteX25" fmla="*/ 237839 w 476249"/>
                <a:gd name="connsiteY25" fmla="*/ 54388 h 494061"/>
                <a:gd name="connsiteX26" fmla="*/ 420814 w 476249"/>
                <a:gd name="connsiteY26" fmla="*/ 235363 h 494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6249" h="494061">
                  <a:moveTo>
                    <a:pt x="476250" y="243364"/>
                  </a:moveTo>
                  <a:lnTo>
                    <a:pt x="476250" y="235172"/>
                  </a:lnTo>
                  <a:cubicBezTo>
                    <a:pt x="473823" y="105160"/>
                    <a:pt x="368157" y="804"/>
                    <a:pt x="238125" y="0"/>
                  </a:cubicBezTo>
                  <a:lnTo>
                    <a:pt x="238125" y="0"/>
                  </a:lnTo>
                  <a:cubicBezTo>
                    <a:pt x="108093" y="804"/>
                    <a:pt x="2427" y="105160"/>
                    <a:pt x="0" y="235172"/>
                  </a:cubicBezTo>
                  <a:lnTo>
                    <a:pt x="0" y="243364"/>
                  </a:lnTo>
                  <a:cubicBezTo>
                    <a:pt x="871" y="271562"/>
                    <a:pt x="6473" y="299414"/>
                    <a:pt x="16573" y="325755"/>
                  </a:cubicBezTo>
                  <a:cubicBezTo>
                    <a:pt x="26214" y="350609"/>
                    <a:pt x="40213" y="373543"/>
                    <a:pt x="57912" y="393478"/>
                  </a:cubicBezTo>
                  <a:cubicBezTo>
                    <a:pt x="79724" y="417195"/>
                    <a:pt x="103537" y="463391"/>
                    <a:pt x="113633" y="483965"/>
                  </a:cubicBezTo>
                  <a:cubicBezTo>
                    <a:pt x="116721" y="490180"/>
                    <a:pt x="123076" y="494096"/>
                    <a:pt x="130016" y="494062"/>
                  </a:cubicBezTo>
                  <a:lnTo>
                    <a:pt x="346234" y="494062"/>
                  </a:lnTo>
                  <a:cubicBezTo>
                    <a:pt x="353174" y="494096"/>
                    <a:pt x="359529" y="490180"/>
                    <a:pt x="362617" y="483965"/>
                  </a:cubicBezTo>
                  <a:cubicBezTo>
                    <a:pt x="372713" y="463391"/>
                    <a:pt x="396526" y="417290"/>
                    <a:pt x="418338" y="393478"/>
                  </a:cubicBezTo>
                  <a:cubicBezTo>
                    <a:pt x="436037" y="373543"/>
                    <a:pt x="450036" y="350609"/>
                    <a:pt x="459676" y="325755"/>
                  </a:cubicBezTo>
                  <a:cubicBezTo>
                    <a:pt x="469777" y="299414"/>
                    <a:pt x="475379" y="271562"/>
                    <a:pt x="476250" y="243364"/>
                  </a:cubicBezTo>
                  <a:close/>
                  <a:moveTo>
                    <a:pt x="421386" y="242507"/>
                  </a:moveTo>
                  <a:cubicBezTo>
                    <a:pt x="420709" y="264394"/>
                    <a:pt x="416429" y="286020"/>
                    <a:pt x="408718" y="306515"/>
                  </a:cubicBezTo>
                  <a:cubicBezTo>
                    <a:pt x="401485" y="324971"/>
                    <a:pt x="391037" y="341999"/>
                    <a:pt x="377857" y="356807"/>
                  </a:cubicBezTo>
                  <a:cubicBezTo>
                    <a:pt x="356714" y="381975"/>
                    <a:pt x="338588" y="409531"/>
                    <a:pt x="323850" y="438912"/>
                  </a:cubicBezTo>
                  <a:lnTo>
                    <a:pt x="152400" y="438912"/>
                  </a:lnTo>
                  <a:cubicBezTo>
                    <a:pt x="137831" y="409455"/>
                    <a:pt x="119864" y="381803"/>
                    <a:pt x="98870" y="356521"/>
                  </a:cubicBezTo>
                  <a:cubicBezTo>
                    <a:pt x="85690" y="341713"/>
                    <a:pt x="75241" y="324685"/>
                    <a:pt x="68008" y="306229"/>
                  </a:cubicBezTo>
                  <a:cubicBezTo>
                    <a:pt x="60135" y="285761"/>
                    <a:pt x="55694" y="264135"/>
                    <a:pt x="54864" y="242221"/>
                  </a:cubicBezTo>
                  <a:lnTo>
                    <a:pt x="54864" y="235363"/>
                  </a:lnTo>
                  <a:cubicBezTo>
                    <a:pt x="56570" y="135350"/>
                    <a:pt x="137813" y="54995"/>
                    <a:pt x="237839" y="54388"/>
                  </a:cubicBezTo>
                  <a:lnTo>
                    <a:pt x="237839" y="54388"/>
                  </a:lnTo>
                  <a:cubicBezTo>
                    <a:pt x="337865" y="54995"/>
                    <a:pt x="419109" y="135350"/>
                    <a:pt x="420814" y="23536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C448D00-02FD-0885-407B-9CAB1203BA34}"/>
                </a:ext>
              </a:extLst>
            </p:cNvPr>
            <p:cNvSpPr/>
            <p:nvPr/>
          </p:nvSpPr>
          <p:spPr>
            <a:xfrm>
              <a:off x="1225663" y="2984487"/>
              <a:ext cx="38100" cy="104775"/>
            </a:xfrm>
            <a:custGeom>
              <a:avLst/>
              <a:gdLst>
                <a:gd name="connsiteX0" fmla="*/ 19050 w 38100"/>
                <a:gd name="connsiteY0" fmla="*/ 104775 h 104775"/>
                <a:gd name="connsiteX1" fmla="*/ 38100 w 38100"/>
                <a:gd name="connsiteY1" fmla="*/ 85725 h 104775"/>
                <a:gd name="connsiteX2" fmla="*/ 38100 w 38100"/>
                <a:gd name="connsiteY2" fmla="*/ 19050 h 104775"/>
                <a:gd name="connsiteX3" fmla="*/ 19050 w 38100"/>
                <a:gd name="connsiteY3" fmla="*/ 0 h 104775"/>
                <a:gd name="connsiteX4" fmla="*/ 0 w 38100"/>
                <a:gd name="connsiteY4" fmla="*/ 19050 h 104775"/>
                <a:gd name="connsiteX5" fmla="*/ 0 w 38100"/>
                <a:gd name="connsiteY5" fmla="*/ 85725 h 104775"/>
                <a:gd name="connsiteX6" fmla="*/ 19050 w 38100"/>
                <a:gd name="connsiteY6" fmla="*/ 10477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 h="104775">
                  <a:moveTo>
                    <a:pt x="19050" y="104775"/>
                  </a:moveTo>
                  <a:cubicBezTo>
                    <a:pt x="29571" y="104775"/>
                    <a:pt x="38100" y="96246"/>
                    <a:pt x="38100" y="85725"/>
                  </a:cubicBezTo>
                  <a:lnTo>
                    <a:pt x="38100" y="19050"/>
                  </a:ln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  <a:lnTo>
                    <a:pt x="0" y="85725"/>
                  </a:lnTo>
                  <a:cubicBezTo>
                    <a:pt x="0" y="96246"/>
                    <a:pt x="8529" y="104775"/>
                    <a:pt x="19050" y="104775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5B82FACA-D4EF-5EE3-0F12-DDD00212BF56}"/>
                </a:ext>
              </a:extLst>
            </p:cNvPr>
            <p:cNvSpPr/>
            <p:nvPr/>
          </p:nvSpPr>
          <p:spPr>
            <a:xfrm>
              <a:off x="966580" y="3093876"/>
              <a:ext cx="84504" cy="84649"/>
            </a:xfrm>
            <a:custGeom>
              <a:avLst/>
              <a:gdLst>
                <a:gd name="connsiteX0" fmla="*/ 52105 w 84504"/>
                <a:gd name="connsiteY0" fmla="*/ 79111 h 84649"/>
                <a:gd name="connsiteX1" fmla="*/ 78965 w 84504"/>
                <a:gd name="connsiteY1" fmla="*/ 79111 h 84649"/>
                <a:gd name="connsiteX2" fmla="*/ 78965 w 84504"/>
                <a:gd name="connsiteY2" fmla="*/ 52250 h 84649"/>
                <a:gd name="connsiteX3" fmla="*/ 31817 w 84504"/>
                <a:gd name="connsiteY3" fmla="*/ 4911 h 84649"/>
                <a:gd name="connsiteX4" fmla="*/ 4910 w 84504"/>
                <a:gd name="connsiteY4" fmla="*/ 6283 h 84649"/>
                <a:gd name="connsiteX5" fmla="*/ 4956 w 84504"/>
                <a:gd name="connsiteY5" fmla="*/ 31866 h 84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504" h="84649">
                  <a:moveTo>
                    <a:pt x="52105" y="79111"/>
                  </a:moveTo>
                  <a:cubicBezTo>
                    <a:pt x="59535" y="86496"/>
                    <a:pt x="71535" y="86496"/>
                    <a:pt x="78965" y="79111"/>
                  </a:cubicBezTo>
                  <a:cubicBezTo>
                    <a:pt x="86351" y="71680"/>
                    <a:pt x="86351" y="59680"/>
                    <a:pt x="78965" y="52250"/>
                  </a:cubicBezTo>
                  <a:lnTo>
                    <a:pt x="31817" y="4911"/>
                  </a:lnTo>
                  <a:cubicBezTo>
                    <a:pt x="24008" y="-2140"/>
                    <a:pt x="11962" y="-1525"/>
                    <a:pt x="4910" y="6283"/>
                  </a:cubicBezTo>
                  <a:cubicBezTo>
                    <a:pt x="-1654" y="13555"/>
                    <a:pt x="-1634" y="24619"/>
                    <a:pt x="4956" y="31866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DE276156-5C42-D837-C2D2-C613030F30D1}"/>
                </a:ext>
              </a:extLst>
            </p:cNvPr>
            <p:cNvSpPr/>
            <p:nvPr/>
          </p:nvSpPr>
          <p:spPr>
            <a:xfrm>
              <a:off x="1438151" y="3098818"/>
              <a:ext cx="83603" cy="83426"/>
            </a:xfrm>
            <a:custGeom>
              <a:avLst/>
              <a:gdLst>
                <a:gd name="connsiteX0" fmla="*/ 19446 w 83603"/>
                <a:gd name="connsiteY0" fmla="*/ 83407 h 83426"/>
                <a:gd name="connsiteX1" fmla="*/ 32971 w 83603"/>
                <a:gd name="connsiteY1" fmla="*/ 77787 h 83426"/>
                <a:gd name="connsiteX2" fmla="*/ 80025 w 83603"/>
                <a:gd name="connsiteY2" fmla="*/ 30162 h 83426"/>
                <a:gd name="connsiteX3" fmla="*/ 75664 w 83603"/>
                <a:gd name="connsiteY3" fmla="*/ 3577 h 83426"/>
                <a:gd name="connsiteX4" fmla="*/ 53164 w 83603"/>
                <a:gd name="connsiteY4" fmla="*/ 3778 h 83426"/>
                <a:gd name="connsiteX5" fmla="*/ 5539 w 83603"/>
                <a:gd name="connsiteY5" fmla="*/ 51403 h 83426"/>
                <a:gd name="connsiteX6" fmla="*/ 5539 w 83603"/>
                <a:gd name="connsiteY6" fmla="*/ 78264 h 83426"/>
                <a:gd name="connsiteX7" fmla="*/ 19446 w 83603"/>
                <a:gd name="connsiteY7" fmla="*/ 83407 h 83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603" h="83426">
                  <a:moveTo>
                    <a:pt x="19446" y="83407"/>
                  </a:moveTo>
                  <a:cubicBezTo>
                    <a:pt x="24523" y="83411"/>
                    <a:pt x="29392" y="81388"/>
                    <a:pt x="32971" y="77787"/>
                  </a:cubicBezTo>
                  <a:lnTo>
                    <a:pt x="80025" y="30162"/>
                  </a:lnTo>
                  <a:cubicBezTo>
                    <a:pt x="86162" y="21617"/>
                    <a:pt x="84210" y="9714"/>
                    <a:pt x="75664" y="3577"/>
                  </a:cubicBezTo>
                  <a:cubicBezTo>
                    <a:pt x="68922" y="-1265"/>
                    <a:pt x="59819" y="-1184"/>
                    <a:pt x="53164" y="3778"/>
                  </a:cubicBezTo>
                  <a:lnTo>
                    <a:pt x="5539" y="51403"/>
                  </a:lnTo>
                  <a:cubicBezTo>
                    <a:pt x="-1846" y="58834"/>
                    <a:pt x="-1846" y="70833"/>
                    <a:pt x="5539" y="78264"/>
                  </a:cubicBezTo>
                  <a:cubicBezTo>
                    <a:pt x="9290" y="81786"/>
                    <a:pt x="14306" y="83641"/>
                    <a:pt x="19446" y="83407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E1532A5-BAC1-541C-FBCE-3C69DE80CB7B}"/>
                </a:ext>
              </a:extLst>
            </p:cNvPr>
            <p:cNvSpPr/>
            <p:nvPr/>
          </p:nvSpPr>
          <p:spPr>
            <a:xfrm>
              <a:off x="863142" y="3341674"/>
              <a:ext cx="104775" cy="38100"/>
            </a:xfrm>
            <a:custGeom>
              <a:avLst/>
              <a:gdLst>
                <a:gd name="connsiteX0" fmla="*/ 85725 w 104775"/>
                <a:gd name="connsiteY0" fmla="*/ 0 h 38100"/>
                <a:gd name="connsiteX1" fmla="*/ 19050 w 104775"/>
                <a:gd name="connsiteY1" fmla="*/ 0 h 38100"/>
                <a:gd name="connsiteX2" fmla="*/ 0 w 104775"/>
                <a:gd name="connsiteY2" fmla="*/ 19050 h 38100"/>
                <a:gd name="connsiteX3" fmla="*/ 19050 w 104775"/>
                <a:gd name="connsiteY3" fmla="*/ 38100 h 38100"/>
                <a:gd name="connsiteX4" fmla="*/ 85725 w 104775"/>
                <a:gd name="connsiteY4" fmla="*/ 38100 h 38100"/>
                <a:gd name="connsiteX5" fmla="*/ 104775 w 104775"/>
                <a:gd name="connsiteY5" fmla="*/ 19050 h 38100"/>
                <a:gd name="connsiteX6" fmla="*/ 85725 w 104775"/>
                <a:gd name="connsiteY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75" h="38100">
                  <a:moveTo>
                    <a:pt x="85725" y="0"/>
                  </a:move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cubicBezTo>
                    <a:pt x="0" y="29571"/>
                    <a:pt x="8529" y="38100"/>
                    <a:pt x="19050" y="38100"/>
                  </a:cubicBezTo>
                  <a:lnTo>
                    <a:pt x="85725" y="38100"/>
                  </a:lnTo>
                  <a:cubicBezTo>
                    <a:pt x="96246" y="38100"/>
                    <a:pt x="104775" y="29571"/>
                    <a:pt x="104775" y="19050"/>
                  </a:cubicBezTo>
                  <a:cubicBezTo>
                    <a:pt x="104775" y="8529"/>
                    <a:pt x="96246" y="0"/>
                    <a:pt x="8572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916C5C80-2BBB-C0D9-D08D-F6E3BF79941A}"/>
                </a:ext>
              </a:extLst>
            </p:cNvPr>
            <p:cNvSpPr/>
            <p:nvPr/>
          </p:nvSpPr>
          <p:spPr>
            <a:xfrm>
              <a:off x="964877" y="3543214"/>
              <a:ext cx="85249" cy="85725"/>
            </a:xfrm>
            <a:custGeom>
              <a:avLst/>
              <a:gdLst>
                <a:gd name="connsiteX0" fmla="*/ 53808 w 85249"/>
                <a:gd name="connsiteY0" fmla="*/ 4581 h 85725"/>
                <a:gd name="connsiteX1" fmla="*/ 6659 w 85249"/>
                <a:gd name="connsiteY1" fmla="*/ 52206 h 85725"/>
                <a:gd name="connsiteX2" fmla="*/ 4581 w 85249"/>
                <a:gd name="connsiteY2" fmla="*/ 79066 h 85725"/>
                <a:gd name="connsiteX3" fmla="*/ 31442 w 85249"/>
                <a:gd name="connsiteY3" fmla="*/ 81144 h 85725"/>
                <a:gd name="connsiteX4" fmla="*/ 33520 w 85249"/>
                <a:gd name="connsiteY4" fmla="*/ 79066 h 85725"/>
                <a:gd name="connsiteX5" fmla="*/ 80669 w 85249"/>
                <a:gd name="connsiteY5" fmla="*/ 31441 h 85725"/>
                <a:gd name="connsiteX6" fmla="*/ 78590 w 85249"/>
                <a:gd name="connsiteY6" fmla="*/ 4581 h 85725"/>
                <a:gd name="connsiteX7" fmla="*/ 53808 w 85249"/>
                <a:gd name="connsiteY7" fmla="*/ 4581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249" h="85725">
                  <a:moveTo>
                    <a:pt x="53808" y="4581"/>
                  </a:moveTo>
                  <a:lnTo>
                    <a:pt x="6659" y="52206"/>
                  </a:lnTo>
                  <a:cubicBezTo>
                    <a:pt x="-1332" y="59049"/>
                    <a:pt x="-2263" y="71075"/>
                    <a:pt x="4581" y="79066"/>
                  </a:cubicBezTo>
                  <a:cubicBezTo>
                    <a:pt x="11425" y="87058"/>
                    <a:pt x="23451" y="87987"/>
                    <a:pt x="31442" y="81144"/>
                  </a:cubicBezTo>
                  <a:cubicBezTo>
                    <a:pt x="32187" y="80506"/>
                    <a:pt x="32882" y="79811"/>
                    <a:pt x="33520" y="79066"/>
                  </a:cubicBezTo>
                  <a:lnTo>
                    <a:pt x="80669" y="31441"/>
                  </a:lnTo>
                  <a:cubicBezTo>
                    <a:pt x="87512" y="23450"/>
                    <a:pt x="86582" y="11424"/>
                    <a:pt x="78590" y="4581"/>
                  </a:cubicBezTo>
                  <a:cubicBezTo>
                    <a:pt x="71459" y="-1527"/>
                    <a:pt x="60941" y="-1527"/>
                    <a:pt x="53808" y="458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F5C69732-6547-203D-E4B6-13CFC82F81EC}"/>
                </a:ext>
              </a:extLst>
            </p:cNvPr>
            <p:cNvSpPr/>
            <p:nvPr/>
          </p:nvSpPr>
          <p:spPr>
            <a:xfrm>
              <a:off x="1437933" y="3537892"/>
              <a:ext cx="87546" cy="87626"/>
            </a:xfrm>
            <a:custGeom>
              <a:avLst/>
              <a:gdLst>
                <a:gd name="connsiteX0" fmla="*/ 33190 w 87546"/>
                <a:gd name="connsiteY0" fmla="*/ 6283 h 87626"/>
                <a:gd name="connsiteX1" fmla="*/ 6283 w 87546"/>
                <a:gd name="connsiteY1" fmla="*/ 4911 h 87626"/>
                <a:gd name="connsiteX2" fmla="*/ 4911 w 87546"/>
                <a:gd name="connsiteY2" fmla="*/ 31817 h 87626"/>
                <a:gd name="connsiteX3" fmla="*/ 6234 w 87546"/>
                <a:gd name="connsiteY3" fmla="*/ 33144 h 87626"/>
                <a:gd name="connsiteX4" fmla="*/ 53859 w 87546"/>
                <a:gd name="connsiteY4" fmla="*/ 80769 h 87626"/>
                <a:gd name="connsiteX5" fmla="*/ 80689 w 87546"/>
                <a:gd name="connsiteY5" fmla="*/ 83213 h 87626"/>
                <a:gd name="connsiteX6" fmla="*/ 83133 w 87546"/>
                <a:gd name="connsiteY6" fmla="*/ 56384 h 87626"/>
                <a:gd name="connsiteX7" fmla="*/ 80052 w 87546"/>
                <a:gd name="connsiteY7" fmla="*/ 53432 h 87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546" h="87626">
                  <a:moveTo>
                    <a:pt x="33190" y="6283"/>
                  </a:moveTo>
                  <a:cubicBezTo>
                    <a:pt x="26139" y="-1525"/>
                    <a:pt x="14093" y="-2140"/>
                    <a:pt x="6283" y="4911"/>
                  </a:cubicBezTo>
                  <a:cubicBezTo>
                    <a:pt x="-1525" y="11961"/>
                    <a:pt x="-2140" y="24007"/>
                    <a:pt x="4911" y="31817"/>
                  </a:cubicBezTo>
                  <a:cubicBezTo>
                    <a:pt x="5330" y="32280"/>
                    <a:pt x="5772" y="32724"/>
                    <a:pt x="6234" y="33144"/>
                  </a:cubicBezTo>
                  <a:lnTo>
                    <a:pt x="53859" y="80769"/>
                  </a:lnTo>
                  <a:cubicBezTo>
                    <a:pt x="60593" y="88853"/>
                    <a:pt x="72605" y="89947"/>
                    <a:pt x="80689" y="83213"/>
                  </a:cubicBezTo>
                  <a:cubicBezTo>
                    <a:pt x="88773" y="76480"/>
                    <a:pt x="89866" y="64468"/>
                    <a:pt x="83133" y="56384"/>
                  </a:cubicBezTo>
                  <a:cubicBezTo>
                    <a:pt x="82219" y="55288"/>
                    <a:pt x="81187" y="54298"/>
                    <a:pt x="80052" y="5343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9E44D0BD-7C1C-F9F7-69B8-48B00EAE5555}"/>
                </a:ext>
              </a:extLst>
            </p:cNvPr>
            <p:cNvSpPr/>
            <p:nvPr/>
          </p:nvSpPr>
          <p:spPr>
            <a:xfrm>
              <a:off x="1517986" y="3341007"/>
              <a:ext cx="104775" cy="38100"/>
            </a:xfrm>
            <a:custGeom>
              <a:avLst/>
              <a:gdLst>
                <a:gd name="connsiteX0" fmla="*/ 85725 w 104775"/>
                <a:gd name="connsiteY0" fmla="*/ 0 h 38100"/>
                <a:gd name="connsiteX1" fmla="*/ 19050 w 104775"/>
                <a:gd name="connsiteY1" fmla="*/ 0 h 38100"/>
                <a:gd name="connsiteX2" fmla="*/ 0 w 104775"/>
                <a:gd name="connsiteY2" fmla="*/ 19050 h 38100"/>
                <a:gd name="connsiteX3" fmla="*/ 19050 w 104775"/>
                <a:gd name="connsiteY3" fmla="*/ 38100 h 38100"/>
                <a:gd name="connsiteX4" fmla="*/ 85725 w 104775"/>
                <a:gd name="connsiteY4" fmla="*/ 38100 h 38100"/>
                <a:gd name="connsiteX5" fmla="*/ 104775 w 104775"/>
                <a:gd name="connsiteY5" fmla="*/ 19050 h 38100"/>
                <a:gd name="connsiteX6" fmla="*/ 85725 w 104775"/>
                <a:gd name="connsiteY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75" h="38100">
                  <a:moveTo>
                    <a:pt x="85725" y="0"/>
                  </a:move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cubicBezTo>
                    <a:pt x="0" y="29571"/>
                    <a:pt x="8529" y="38100"/>
                    <a:pt x="19050" y="38100"/>
                  </a:cubicBezTo>
                  <a:lnTo>
                    <a:pt x="85725" y="38100"/>
                  </a:lnTo>
                  <a:cubicBezTo>
                    <a:pt x="96246" y="38100"/>
                    <a:pt x="104775" y="29571"/>
                    <a:pt x="104775" y="19050"/>
                  </a:cubicBezTo>
                  <a:cubicBezTo>
                    <a:pt x="104775" y="8529"/>
                    <a:pt x="96246" y="0"/>
                    <a:pt x="8572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pic>
          <p:nvPicPr>
            <p:cNvPr id="14" name="Picture 13" descr="Clusters of black grapes growing on vines">
              <a:extLst>
                <a:ext uri="{FF2B5EF4-FFF2-40B4-BE49-F238E27FC236}">
                  <a16:creationId xmlns:a16="http://schemas.microsoft.com/office/drawing/2014/main" id="{D69F2A96-F73A-ED8A-D955-99E6C9B45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019" y="4530203"/>
              <a:ext cx="2077058" cy="1384705"/>
            </a:xfrm>
            <a:prstGeom prst="rect">
              <a:avLst/>
            </a:prstGeom>
          </p:spPr>
        </p:pic>
        <p:sp>
          <p:nvSpPr>
            <p:cNvPr id="31" name="Content Placeholder 15" descr="Brain in head with solid fill">
              <a:extLst>
                <a:ext uri="{FF2B5EF4-FFF2-40B4-BE49-F238E27FC236}">
                  <a16:creationId xmlns:a16="http://schemas.microsoft.com/office/drawing/2014/main" id="{98D461CC-E191-4FA3-F3D5-AFF47430345C}"/>
                </a:ext>
              </a:extLst>
            </p:cNvPr>
            <p:cNvSpPr/>
            <p:nvPr/>
          </p:nvSpPr>
          <p:spPr>
            <a:xfrm flipH="1">
              <a:off x="3223408" y="1661164"/>
              <a:ext cx="647985" cy="762000"/>
            </a:xfrm>
            <a:custGeom>
              <a:avLst/>
              <a:gdLst>
                <a:gd name="connsiteX0" fmla="*/ 435484 w 647985"/>
                <a:gd name="connsiteY0" fmla="*/ 312420 h 762000"/>
                <a:gd name="connsiteX1" fmla="*/ 350711 w 647985"/>
                <a:gd name="connsiteY1" fmla="*/ 312420 h 762000"/>
                <a:gd name="connsiteX2" fmla="*/ 284989 w 647985"/>
                <a:gd name="connsiteY2" fmla="*/ 377190 h 762000"/>
                <a:gd name="connsiteX3" fmla="*/ 284989 w 647985"/>
                <a:gd name="connsiteY3" fmla="*/ 447675 h 762000"/>
                <a:gd name="connsiteX4" fmla="*/ 242126 w 647985"/>
                <a:gd name="connsiteY4" fmla="*/ 447675 h 762000"/>
                <a:gd name="connsiteX5" fmla="*/ 242126 w 647985"/>
                <a:gd name="connsiteY5" fmla="*/ 391478 h 762000"/>
                <a:gd name="connsiteX6" fmla="*/ 228791 w 647985"/>
                <a:gd name="connsiteY6" fmla="*/ 329565 h 762000"/>
                <a:gd name="connsiteX7" fmla="*/ 200216 w 647985"/>
                <a:gd name="connsiteY7" fmla="*/ 304800 h 762000"/>
                <a:gd name="connsiteX8" fmla="*/ 179261 w 647985"/>
                <a:gd name="connsiteY8" fmla="*/ 286703 h 762000"/>
                <a:gd name="connsiteX9" fmla="*/ 172594 w 647985"/>
                <a:gd name="connsiteY9" fmla="*/ 273368 h 762000"/>
                <a:gd name="connsiteX10" fmla="*/ 207836 w 647985"/>
                <a:gd name="connsiteY10" fmla="*/ 268605 h 762000"/>
                <a:gd name="connsiteX11" fmla="*/ 218314 w 647985"/>
                <a:gd name="connsiteY11" fmla="*/ 259080 h 762000"/>
                <a:gd name="connsiteX12" fmla="*/ 210694 w 647985"/>
                <a:gd name="connsiteY12" fmla="*/ 246698 h 762000"/>
                <a:gd name="connsiteX13" fmla="*/ 166879 w 647985"/>
                <a:gd name="connsiteY13" fmla="*/ 251460 h 762000"/>
                <a:gd name="connsiteX14" fmla="*/ 165926 w 647985"/>
                <a:gd name="connsiteY14" fmla="*/ 246698 h 762000"/>
                <a:gd name="connsiteX15" fmla="*/ 168784 w 647985"/>
                <a:gd name="connsiteY15" fmla="*/ 220980 h 762000"/>
                <a:gd name="connsiteX16" fmla="*/ 213551 w 647985"/>
                <a:gd name="connsiteY16" fmla="*/ 185738 h 762000"/>
                <a:gd name="connsiteX17" fmla="*/ 224981 w 647985"/>
                <a:gd name="connsiteY17" fmla="*/ 182880 h 762000"/>
                <a:gd name="connsiteX18" fmla="*/ 227839 w 647985"/>
                <a:gd name="connsiteY18" fmla="*/ 181928 h 762000"/>
                <a:gd name="connsiteX19" fmla="*/ 228791 w 647985"/>
                <a:gd name="connsiteY19" fmla="*/ 181928 h 762000"/>
                <a:gd name="connsiteX20" fmla="*/ 241174 w 647985"/>
                <a:gd name="connsiteY20" fmla="*/ 184785 h 762000"/>
                <a:gd name="connsiteX21" fmla="*/ 245936 w 647985"/>
                <a:gd name="connsiteY21" fmla="*/ 185738 h 762000"/>
                <a:gd name="connsiteX22" fmla="*/ 251651 w 647985"/>
                <a:gd name="connsiteY22" fmla="*/ 186690 h 762000"/>
                <a:gd name="connsiteX23" fmla="*/ 264986 w 647985"/>
                <a:gd name="connsiteY23" fmla="*/ 226695 h 762000"/>
                <a:gd name="connsiteX24" fmla="*/ 245936 w 647985"/>
                <a:gd name="connsiteY24" fmla="*/ 263843 h 762000"/>
                <a:gd name="connsiteX25" fmla="*/ 244984 w 647985"/>
                <a:gd name="connsiteY25" fmla="*/ 279083 h 762000"/>
                <a:gd name="connsiteX26" fmla="*/ 259271 w 647985"/>
                <a:gd name="connsiteY26" fmla="*/ 280035 h 762000"/>
                <a:gd name="connsiteX27" fmla="*/ 275464 w 647985"/>
                <a:gd name="connsiteY27" fmla="*/ 260033 h 762000"/>
                <a:gd name="connsiteX28" fmla="*/ 276416 w 647985"/>
                <a:gd name="connsiteY28" fmla="*/ 260033 h 762000"/>
                <a:gd name="connsiteX29" fmla="*/ 323089 w 647985"/>
                <a:gd name="connsiteY29" fmla="*/ 245745 h 762000"/>
                <a:gd name="connsiteX30" fmla="*/ 327851 w 647985"/>
                <a:gd name="connsiteY30" fmla="*/ 239077 h 762000"/>
                <a:gd name="connsiteX31" fmla="*/ 325946 w 647985"/>
                <a:gd name="connsiteY31" fmla="*/ 231458 h 762000"/>
                <a:gd name="connsiteX32" fmla="*/ 311659 w 647985"/>
                <a:gd name="connsiteY32" fmla="*/ 228600 h 762000"/>
                <a:gd name="connsiteX33" fmla="*/ 284036 w 647985"/>
                <a:gd name="connsiteY33" fmla="*/ 238125 h 762000"/>
                <a:gd name="connsiteX34" fmla="*/ 285941 w 647985"/>
                <a:gd name="connsiteY34" fmla="*/ 228600 h 762000"/>
                <a:gd name="connsiteX35" fmla="*/ 280226 w 647985"/>
                <a:gd name="connsiteY35" fmla="*/ 193358 h 762000"/>
                <a:gd name="connsiteX36" fmla="*/ 303086 w 647985"/>
                <a:gd name="connsiteY36" fmla="*/ 195263 h 762000"/>
                <a:gd name="connsiteX37" fmla="*/ 323089 w 647985"/>
                <a:gd name="connsiteY37" fmla="*/ 193358 h 762000"/>
                <a:gd name="connsiteX38" fmla="*/ 370714 w 647985"/>
                <a:gd name="connsiteY38" fmla="*/ 223838 h 762000"/>
                <a:gd name="connsiteX39" fmla="*/ 418339 w 647985"/>
                <a:gd name="connsiteY39" fmla="*/ 279083 h 762000"/>
                <a:gd name="connsiteX40" fmla="*/ 423101 w 647985"/>
                <a:gd name="connsiteY40" fmla="*/ 289560 h 762000"/>
                <a:gd name="connsiteX41" fmla="*/ 434531 w 647985"/>
                <a:gd name="connsiteY41" fmla="*/ 289560 h 762000"/>
                <a:gd name="connsiteX42" fmla="*/ 439294 w 647985"/>
                <a:gd name="connsiteY42" fmla="*/ 279083 h 762000"/>
                <a:gd name="connsiteX43" fmla="*/ 413576 w 647985"/>
                <a:gd name="connsiteY43" fmla="*/ 226695 h 762000"/>
                <a:gd name="connsiteX44" fmla="*/ 446914 w 647985"/>
                <a:gd name="connsiteY44" fmla="*/ 209550 h 762000"/>
                <a:gd name="connsiteX45" fmla="*/ 445961 w 647985"/>
                <a:gd name="connsiteY45" fmla="*/ 194310 h 762000"/>
                <a:gd name="connsiteX46" fmla="*/ 430721 w 647985"/>
                <a:gd name="connsiteY46" fmla="*/ 195263 h 762000"/>
                <a:gd name="connsiteX47" fmla="*/ 395479 w 647985"/>
                <a:gd name="connsiteY47" fmla="*/ 204788 h 762000"/>
                <a:gd name="connsiteX48" fmla="*/ 345949 w 647985"/>
                <a:gd name="connsiteY48" fmla="*/ 186690 h 762000"/>
                <a:gd name="connsiteX49" fmla="*/ 383096 w 647985"/>
                <a:gd name="connsiteY49" fmla="*/ 154305 h 762000"/>
                <a:gd name="connsiteX50" fmla="*/ 379286 w 647985"/>
                <a:gd name="connsiteY50" fmla="*/ 139065 h 762000"/>
                <a:gd name="connsiteX51" fmla="*/ 364999 w 647985"/>
                <a:gd name="connsiteY51" fmla="*/ 142875 h 762000"/>
                <a:gd name="connsiteX52" fmla="*/ 260224 w 647985"/>
                <a:gd name="connsiteY52" fmla="*/ 167640 h 762000"/>
                <a:gd name="connsiteX53" fmla="*/ 276416 w 647985"/>
                <a:gd name="connsiteY53" fmla="*/ 124778 h 762000"/>
                <a:gd name="connsiteX54" fmla="*/ 270701 w 647985"/>
                <a:gd name="connsiteY54" fmla="*/ 115253 h 762000"/>
                <a:gd name="connsiteX55" fmla="*/ 259271 w 647985"/>
                <a:gd name="connsiteY55" fmla="*/ 116205 h 762000"/>
                <a:gd name="connsiteX56" fmla="*/ 254509 w 647985"/>
                <a:gd name="connsiteY56" fmla="*/ 126682 h 762000"/>
                <a:gd name="connsiteX57" fmla="*/ 220219 w 647985"/>
                <a:gd name="connsiteY57" fmla="*/ 162878 h 762000"/>
                <a:gd name="connsiteX58" fmla="*/ 210694 w 647985"/>
                <a:gd name="connsiteY58" fmla="*/ 165735 h 762000"/>
                <a:gd name="connsiteX59" fmla="*/ 178309 w 647985"/>
                <a:gd name="connsiteY59" fmla="*/ 138113 h 762000"/>
                <a:gd name="connsiteX60" fmla="*/ 167831 w 647985"/>
                <a:gd name="connsiteY60" fmla="*/ 140970 h 762000"/>
                <a:gd name="connsiteX61" fmla="*/ 164974 w 647985"/>
                <a:gd name="connsiteY61" fmla="*/ 152400 h 762000"/>
                <a:gd name="connsiteX62" fmla="*/ 173546 w 647985"/>
                <a:gd name="connsiteY62" fmla="*/ 160020 h 762000"/>
                <a:gd name="connsiteX63" fmla="*/ 190691 w 647985"/>
                <a:gd name="connsiteY63" fmla="*/ 174308 h 762000"/>
                <a:gd name="connsiteX64" fmla="*/ 190691 w 647985"/>
                <a:gd name="connsiteY64" fmla="*/ 175260 h 762000"/>
                <a:gd name="connsiteX65" fmla="*/ 151639 w 647985"/>
                <a:gd name="connsiteY65" fmla="*/ 215265 h 762000"/>
                <a:gd name="connsiteX66" fmla="*/ 148781 w 647985"/>
                <a:gd name="connsiteY66" fmla="*/ 228600 h 762000"/>
                <a:gd name="connsiteX67" fmla="*/ 144019 w 647985"/>
                <a:gd name="connsiteY67" fmla="*/ 221933 h 762000"/>
                <a:gd name="connsiteX68" fmla="*/ 136399 w 647985"/>
                <a:gd name="connsiteY68" fmla="*/ 196215 h 762000"/>
                <a:gd name="connsiteX69" fmla="*/ 129731 w 647985"/>
                <a:gd name="connsiteY69" fmla="*/ 187643 h 762000"/>
                <a:gd name="connsiteX70" fmla="*/ 119254 w 647985"/>
                <a:gd name="connsiteY70" fmla="*/ 189548 h 762000"/>
                <a:gd name="connsiteX71" fmla="*/ 116396 w 647985"/>
                <a:gd name="connsiteY71" fmla="*/ 200025 h 762000"/>
                <a:gd name="connsiteX72" fmla="*/ 126874 w 647985"/>
                <a:gd name="connsiteY72" fmla="*/ 231458 h 762000"/>
                <a:gd name="connsiteX73" fmla="*/ 150686 w 647985"/>
                <a:gd name="connsiteY73" fmla="*/ 253365 h 762000"/>
                <a:gd name="connsiteX74" fmla="*/ 163069 w 647985"/>
                <a:gd name="connsiteY74" fmla="*/ 292418 h 762000"/>
                <a:gd name="connsiteX75" fmla="*/ 138304 w 647985"/>
                <a:gd name="connsiteY75" fmla="*/ 313373 h 762000"/>
                <a:gd name="connsiteX76" fmla="*/ 132589 w 647985"/>
                <a:gd name="connsiteY76" fmla="*/ 322898 h 762000"/>
                <a:gd name="connsiteX77" fmla="*/ 138304 w 647985"/>
                <a:gd name="connsiteY77" fmla="*/ 332423 h 762000"/>
                <a:gd name="connsiteX78" fmla="*/ 148781 w 647985"/>
                <a:gd name="connsiteY78" fmla="*/ 331470 h 762000"/>
                <a:gd name="connsiteX79" fmla="*/ 174499 w 647985"/>
                <a:gd name="connsiteY79" fmla="*/ 309563 h 762000"/>
                <a:gd name="connsiteX80" fmla="*/ 191644 w 647985"/>
                <a:gd name="connsiteY80" fmla="*/ 321945 h 762000"/>
                <a:gd name="connsiteX81" fmla="*/ 216409 w 647985"/>
                <a:gd name="connsiteY81" fmla="*/ 342900 h 762000"/>
                <a:gd name="connsiteX82" fmla="*/ 224981 w 647985"/>
                <a:gd name="connsiteY82" fmla="*/ 390525 h 762000"/>
                <a:gd name="connsiteX83" fmla="*/ 224981 w 647985"/>
                <a:gd name="connsiteY83" fmla="*/ 447675 h 762000"/>
                <a:gd name="connsiteX84" fmla="*/ 181166 w 647985"/>
                <a:gd name="connsiteY84" fmla="*/ 447675 h 762000"/>
                <a:gd name="connsiteX85" fmla="*/ 143066 w 647985"/>
                <a:gd name="connsiteY85" fmla="*/ 371475 h 762000"/>
                <a:gd name="connsiteX86" fmla="*/ 83059 w 647985"/>
                <a:gd name="connsiteY86" fmla="*/ 307658 h 762000"/>
                <a:gd name="connsiteX87" fmla="*/ 82106 w 647985"/>
                <a:gd name="connsiteY87" fmla="*/ 300990 h 762000"/>
                <a:gd name="connsiteX88" fmla="*/ 84964 w 647985"/>
                <a:gd name="connsiteY88" fmla="*/ 224790 h 762000"/>
                <a:gd name="connsiteX89" fmla="*/ 82106 w 647985"/>
                <a:gd name="connsiteY89" fmla="*/ 204788 h 762000"/>
                <a:gd name="connsiteX90" fmla="*/ 134494 w 647985"/>
                <a:gd name="connsiteY90" fmla="*/ 141923 h 762000"/>
                <a:gd name="connsiteX91" fmla="*/ 196406 w 647985"/>
                <a:gd name="connsiteY91" fmla="*/ 98107 h 762000"/>
                <a:gd name="connsiteX92" fmla="*/ 211646 w 647985"/>
                <a:gd name="connsiteY92" fmla="*/ 100013 h 762000"/>
                <a:gd name="connsiteX93" fmla="*/ 257366 w 647985"/>
                <a:gd name="connsiteY93" fmla="*/ 77153 h 762000"/>
                <a:gd name="connsiteX94" fmla="*/ 305944 w 647985"/>
                <a:gd name="connsiteY94" fmla="*/ 94298 h 762000"/>
                <a:gd name="connsiteX95" fmla="*/ 363094 w 647985"/>
                <a:gd name="connsiteY95" fmla="*/ 85725 h 762000"/>
                <a:gd name="connsiteX96" fmla="*/ 405004 w 647985"/>
                <a:gd name="connsiteY96" fmla="*/ 125730 h 762000"/>
                <a:gd name="connsiteX97" fmla="*/ 408814 w 647985"/>
                <a:gd name="connsiteY97" fmla="*/ 125730 h 762000"/>
                <a:gd name="connsiteX98" fmla="*/ 474536 w 647985"/>
                <a:gd name="connsiteY98" fmla="*/ 190500 h 762000"/>
                <a:gd name="connsiteX99" fmla="*/ 474536 w 647985"/>
                <a:gd name="connsiteY99" fmla="*/ 193358 h 762000"/>
                <a:gd name="connsiteX100" fmla="*/ 506921 w 647985"/>
                <a:gd name="connsiteY100" fmla="*/ 254318 h 762000"/>
                <a:gd name="connsiteX101" fmla="*/ 435484 w 647985"/>
                <a:gd name="connsiteY101" fmla="*/ 312420 h 762000"/>
                <a:gd name="connsiteX102" fmla="*/ 638366 w 647985"/>
                <a:gd name="connsiteY102" fmla="*/ 412433 h 762000"/>
                <a:gd name="connsiteX103" fmla="*/ 572644 w 647985"/>
                <a:gd name="connsiteY103" fmla="*/ 299085 h 762000"/>
                <a:gd name="connsiteX104" fmla="*/ 572644 w 647985"/>
                <a:gd name="connsiteY104" fmla="*/ 295275 h 762000"/>
                <a:gd name="connsiteX105" fmla="*/ 432626 w 647985"/>
                <a:gd name="connsiteY105" fmla="*/ 40005 h 762000"/>
                <a:gd name="connsiteX106" fmla="*/ 140209 w 647985"/>
                <a:gd name="connsiteY106" fmla="*/ 40005 h 762000"/>
                <a:gd name="connsiteX107" fmla="*/ 191 w 647985"/>
                <a:gd name="connsiteY107" fmla="*/ 295275 h 762000"/>
                <a:gd name="connsiteX108" fmla="*/ 112586 w 647985"/>
                <a:gd name="connsiteY108" fmla="*/ 523875 h 762000"/>
                <a:gd name="connsiteX109" fmla="*/ 112586 w 647985"/>
                <a:gd name="connsiteY109" fmla="*/ 762000 h 762000"/>
                <a:gd name="connsiteX110" fmla="*/ 413576 w 647985"/>
                <a:gd name="connsiteY110" fmla="*/ 762000 h 762000"/>
                <a:gd name="connsiteX111" fmla="*/ 413576 w 647985"/>
                <a:gd name="connsiteY111" fmla="*/ 648653 h 762000"/>
                <a:gd name="connsiteX112" fmla="*/ 460249 w 647985"/>
                <a:gd name="connsiteY112" fmla="*/ 648653 h 762000"/>
                <a:gd name="connsiteX113" fmla="*/ 540259 w 647985"/>
                <a:gd name="connsiteY113" fmla="*/ 615315 h 762000"/>
                <a:gd name="connsiteX114" fmla="*/ 572644 w 647985"/>
                <a:gd name="connsiteY114" fmla="*/ 535305 h 762000"/>
                <a:gd name="connsiteX115" fmla="*/ 572644 w 647985"/>
                <a:gd name="connsiteY115" fmla="*/ 478155 h 762000"/>
                <a:gd name="connsiteX116" fmla="*/ 614554 w 647985"/>
                <a:gd name="connsiteY116" fmla="*/ 478155 h 762000"/>
                <a:gd name="connsiteX117" fmla="*/ 638366 w 647985"/>
                <a:gd name="connsiteY117" fmla="*/ 412433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647985" h="762000">
                  <a:moveTo>
                    <a:pt x="435484" y="312420"/>
                  </a:moveTo>
                  <a:lnTo>
                    <a:pt x="350711" y="312420"/>
                  </a:lnTo>
                  <a:cubicBezTo>
                    <a:pt x="314516" y="312420"/>
                    <a:pt x="284989" y="340995"/>
                    <a:pt x="284989" y="377190"/>
                  </a:cubicBezTo>
                  <a:lnTo>
                    <a:pt x="284989" y="447675"/>
                  </a:lnTo>
                  <a:lnTo>
                    <a:pt x="242126" y="447675"/>
                  </a:lnTo>
                  <a:lnTo>
                    <a:pt x="242126" y="391478"/>
                  </a:lnTo>
                  <a:cubicBezTo>
                    <a:pt x="242126" y="371475"/>
                    <a:pt x="243079" y="345758"/>
                    <a:pt x="228791" y="329565"/>
                  </a:cubicBezTo>
                  <a:cubicBezTo>
                    <a:pt x="220219" y="320040"/>
                    <a:pt x="210694" y="312420"/>
                    <a:pt x="200216" y="304800"/>
                  </a:cubicBezTo>
                  <a:cubicBezTo>
                    <a:pt x="192596" y="300038"/>
                    <a:pt x="184976" y="294323"/>
                    <a:pt x="179261" y="286703"/>
                  </a:cubicBezTo>
                  <a:cubicBezTo>
                    <a:pt x="176404" y="282893"/>
                    <a:pt x="174499" y="278130"/>
                    <a:pt x="172594" y="273368"/>
                  </a:cubicBezTo>
                  <a:cubicBezTo>
                    <a:pt x="184024" y="268605"/>
                    <a:pt x="196406" y="267653"/>
                    <a:pt x="207836" y="268605"/>
                  </a:cubicBezTo>
                  <a:cubicBezTo>
                    <a:pt x="213551" y="268605"/>
                    <a:pt x="218314" y="264795"/>
                    <a:pt x="218314" y="259080"/>
                  </a:cubicBezTo>
                  <a:cubicBezTo>
                    <a:pt x="219266" y="253365"/>
                    <a:pt x="215456" y="248602"/>
                    <a:pt x="210694" y="246698"/>
                  </a:cubicBezTo>
                  <a:cubicBezTo>
                    <a:pt x="196406" y="244793"/>
                    <a:pt x="181166" y="246698"/>
                    <a:pt x="166879" y="251460"/>
                  </a:cubicBezTo>
                  <a:cubicBezTo>
                    <a:pt x="166879" y="249555"/>
                    <a:pt x="166879" y="247650"/>
                    <a:pt x="165926" y="246698"/>
                  </a:cubicBezTo>
                  <a:cubicBezTo>
                    <a:pt x="164974" y="238125"/>
                    <a:pt x="166879" y="229552"/>
                    <a:pt x="168784" y="220980"/>
                  </a:cubicBezTo>
                  <a:cubicBezTo>
                    <a:pt x="176404" y="200978"/>
                    <a:pt x="195454" y="192405"/>
                    <a:pt x="213551" y="185738"/>
                  </a:cubicBezTo>
                  <a:cubicBezTo>
                    <a:pt x="216409" y="184785"/>
                    <a:pt x="220219" y="183833"/>
                    <a:pt x="224981" y="182880"/>
                  </a:cubicBezTo>
                  <a:lnTo>
                    <a:pt x="227839" y="181928"/>
                  </a:lnTo>
                  <a:lnTo>
                    <a:pt x="228791" y="181928"/>
                  </a:lnTo>
                  <a:cubicBezTo>
                    <a:pt x="233554" y="182880"/>
                    <a:pt x="237364" y="183833"/>
                    <a:pt x="241174" y="184785"/>
                  </a:cubicBezTo>
                  <a:lnTo>
                    <a:pt x="245936" y="185738"/>
                  </a:lnTo>
                  <a:lnTo>
                    <a:pt x="251651" y="186690"/>
                  </a:lnTo>
                  <a:cubicBezTo>
                    <a:pt x="261176" y="198120"/>
                    <a:pt x="265939" y="212408"/>
                    <a:pt x="264986" y="226695"/>
                  </a:cubicBezTo>
                  <a:cubicBezTo>
                    <a:pt x="264034" y="240983"/>
                    <a:pt x="257366" y="254318"/>
                    <a:pt x="245936" y="263843"/>
                  </a:cubicBezTo>
                  <a:cubicBezTo>
                    <a:pt x="242126" y="267653"/>
                    <a:pt x="241174" y="274320"/>
                    <a:pt x="244984" y="279083"/>
                  </a:cubicBezTo>
                  <a:cubicBezTo>
                    <a:pt x="248794" y="282893"/>
                    <a:pt x="254509" y="283845"/>
                    <a:pt x="259271" y="280035"/>
                  </a:cubicBezTo>
                  <a:cubicBezTo>
                    <a:pt x="265939" y="274320"/>
                    <a:pt x="271654" y="267653"/>
                    <a:pt x="275464" y="260033"/>
                  </a:cubicBezTo>
                  <a:lnTo>
                    <a:pt x="276416" y="260033"/>
                  </a:lnTo>
                  <a:cubicBezTo>
                    <a:pt x="292609" y="258127"/>
                    <a:pt x="308801" y="253365"/>
                    <a:pt x="323089" y="245745"/>
                  </a:cubicBezTo>
                  <a:cubicBezTo>
                    <a:pt x="324994" y="243840"/>
                    <a:pt x="326899" y="241935"/>
                    <a:pt x="327851" y="239077"/>
                  </a:cubicBezTo>
                  <a:cubicBezTo>
                    <a:pt x="328804" y="236220"/>
                    <a:pt x="327851" y="233363"/>
                    <a:pt x="325946" y="231458"/>
                  </a:cubicBezTo>
                  <a:cubicBezTo>
                    <a:pt x="322136" y="226695"/>
                    <a:pt x="316421" y="225743"/>
                    <a:pt x="311659" y="228600"/>
                  </a:cubicBezTo>
                  <a:cubicBezTo>
                    <a:pt x="303086" y="233363"/>
                    <a:pt x="294514" y="237173"/>
                    <a:pt x="284036" y="238125"/>
                  </a:cubicBezTo>
                  <a:cubicBezTo>
                    <a:pt x="284989" y="235268"/>
                    <a:pt x="285941" y="231458"/>
                    <a:pt x="285941" y="228600"/>
                  </a:cubicBezTo>
                  <a:cubicBezTo>
                    <a:pt x="286894" y="216218"/>
                    <a:pt x="284989" y="203835"/>
                    <a:pt x="280226" y="193358"/>
                  </a:cubicBezTo>
                  <a:cubicBezTo>
                    <a:pt x="287846" y="194310"/>
                    <a:pt x="295466" y="195263"/>
                    <a:pt x="303086" y="195263"/>
                  </a:cubicBezTo>
                  <a:cubicBezTo>
                    <a:pt x="309754" y="195263"/>
                    <a:pt x="316421" y="194310"/>
                    <a:pt x="323089" y="193358"/>
                  </a:cubicBezTo>
                  <a:cubicBezTo>
                    <a:pt x="335471" y="208598"/>
                    <a:pt x="351664" y="219075"/>
                    <a:pt x="370714" y="223838"/>
                  </a:cubicBezTo>
                  <a:cubicBezTo>
                    <a:pt x="395479" y="236220"/>
                    <a:pt x="418339" y="252413"/>
                    <a:pt x="418339" y="279083"/>
                  </a:cubicBezTo>
                  <a:cubicBezTo>
                    <a:pt x="418339" y="282893"/>
                    <a:pt x="420244" y="287655"/>
                    <a:pt x="423101" y="289560"/>
                  </a:cubicBezTo>
                  <a:cubicBezTo>
                    <a:pt x="426911" y="291465"/>
                    <a:pt x="430721" y="291465"/>
                    <a:pt x="434531" y="289560"/>
                  </a:cubicBezTo>
                  <a:cubicBezTo>
                    <a:pt x="438341" y="287655"/>
                    <a:pt x="440246" y="282893"/>
                    <a:pt x="439294" y="279083"/>
                  </a:cubicBezTo>
                  <a:cubicBezTo>
                    <a:pt x="439294" y="258127"/>
                    <a:pt x="429769" y="239077"/>
                    <a:pt x="413576" y="226695"/>
                  </a:cubicBezTo>
                  <a:cubicBezTo>
                    <a:pt x="426911" y="225743"/>
                    <a:pt x="438341" y="219075"/>
                    <a:pt x="446914" y="209550"/>
                  </a:cubicBezTo>
                  <a:cubicBezTo>
                    <a:pt x="450724" y="204788"/>
                    <a:pt x="449771" y="198120"/>
                    <a:pt x="445961" y="194310"/>
                  </a:cubicBezTo>
                  <a:cubicBezTo>
                    <a:pt x="441199" y="190500"/>
                    <a:pt x="434531" y="191453"/>
                    <a:pt x="430721" y="195263"/>
                  </a:cubicBezTo>
                  <a:cubicBezTo>
                    <a:pt x="425959" y="200978"/>
                    <a:pt x="413576" y="205740"/>
                    <a:pt x="395479" y="204788"/>
                  </a:cubicBezTo>
                  <a:cubicBezTo>
                    <a:pt x="377381" y="204788"/>
                    <a:pt x="359284" y="198120"/>
                    <a:pt x="345949" y="186690"/>
                  </a:cubicBezTo>
                  <a:cubicBezTo>
                    <a:pt x="361189" y="180023"/>
                    <a:pt x="374524" y="168593"/>
                    <a:pt x="383096" y="154305"/>
                  </a:cubicBezTo>
                  <a:cubicBezTo>
                    <a:pt x="385954" y="149543"/>
                    <a:pt x="384049" y="142875"/>
                    <a:pt x="379286" y="139065"/>
                  </a:cubicBezTo>
                  <a:cubicBezTo>
                    <a:pt x="374524" y="136208"/>
                    <a:pt x="367856" y="138113"/>
                    <a:pt x="364999" y="142875"/>
                  </a:cubicBezTo>
                  <a:cubicBezTo>
                    <a:pt x="348806" y="172403"/>
                    <a:pt x="314516" y="180975"/>
                    <a:pt x="260224" y="167640"/>
                  </a:cubicBezTo>
                  <a:cubicBezTo>
                    <a:pt x="272606" y="157163"/>
                    <a:pt x="278321" y="140970"/>
                    <a:pt x="276416" y="124778"/>
                  </a:cubicBezTo>
                  <a:cubicBezTo>
                    <a:pt x="276416" y="120968"/>
                    <a:pt x="274511" y="117157"/>
                    <a:pt x="270701" y="115253"/>
                  </a:cubicBezTo>
                  <a:cubicBezTo>
                    <a:pt x="266891" y="113348"/>
                    <a:pt x="263081" y="113348"/>
                    <a:pt x="259271" y="116205"/>
                  </a:cubicBezTo>
                  <a:cubicBezTo>
                    <a:pt x="255461" y="118110"/>
                    <a:pt x="254509" y="122873"/>
                    <a:pt x="254509" y="126682"/>
                  </a:cubicBezTo>
                  <a:cubicBezTo>
                    <a:pt x="255461" y="151448"/>
                    <a:pt x="242126" y="156210"/>
                    <a:pt x="220219" y="162878"/>
                  </a:cubicBezTo>
                  <a:cubicBezTo>
                    <a:pt x="217361" y="163830"/>
                    <a:pt x="213551" y="164783"/>
                    <a:pt x="210694" y="165735"/>
                  </a:cubicBezTo>
                  <a:cubicBezTo>
                    <a:pt x="204979" y="152400"/>
                    <a:pt x="192596" y="141923"/>
                    <a:pt x="178309" y="138113"/>
                  </a:cubicBezTo>
                  <a:cubicBezTo>
                    <a:pt x="174499" y="137160"/>
                    <a:pt x="170689" y="138113"/>
                    <a:pt x="167831" y="140970"/>
                  </a:cubicBezTo>
                  <a:cubicBezTo>
                    <a:pt x="164974" y="143828"/>
                    <a:pt x="164021" y="147638"/>
                    <a:pt x="164974" y="152400"/>
                  </a:cubicBezTo>
                  <a:cubicBezTo>
                    <a:pt x="165926" y="156210"/>
                    <a:pt x="168784" y="159068"/>
                    <a:pt x="173546" y="160020"/>
                  </a:cubicBezTo>
                  <a:cubicBezTo>
                    <a:pt x="181166" y="161925"/>
                    <a:pt x="186881" y="167640"/>
                    <a:pt x="190691" y="174308"/>
                  </a:cubicBezTo>
                  <a:lnTo>
                    <a:pt x="190691" y="175260"/>
                  </a:lnTo>
                  <a:cubicBezTo>
                    <a:pt x="172594" y="182880"/>
                    <a:pt x="158306" y="197168"/>
                    <a:pt x="151639" y="215265"/>
                  </a:cubicBezTo>
                  <a:cubicBezTo>
                    <a:pt x="149734" y="219075"/>
                    <a:pt x="148781" y="223838"/>
                    <a:pt x="148781" y="228600"/>
                  </a:cubicBezTo>
                  <a:cubicBezTo>
                    <a:pt x="146876" y="226695"/>
                    <a:pt x="144971" y="224790"/>
                    <a:pt x="144019" y="221933"/>
                  </a:cubicBezTo>
                  <a:cubicBezTo>
                    <a:pt x="140209" y="214313"/>
                    <a:pt x="137351" y="204788"/>
                    <a:pt x="136399" y="196215"/>
                  </a:cubicBezTo>
                  <a:cubicBezTo>
                    <a:pt x="135446" y="192405"/>
                    <a:pt x="132589" y="188595"/>
                    <a:pt x="129731" y="187643"/>
                  </a:cubicBezTo>
                  <a:cubicBezTo>
                    <a:pt x="125921" y="185738"/>
                    <a:pt x="122111" y="186690"/>
                    <a:pt x="119254" y="189548"/>
                  </a:cubicBezTo>
                  <a:cubicBezTo>
                    <a:pt x="116396" y="192405"/>
                    <a:pt x="114491" y="196215"/>
                    <a:pt x="116396" y="200025"/>
                  </a:cubicBezTo>
                  <a:cubicBezTo>
                    <a:pt x="118301" y="211455"/>
                    <a:pt x="121159" y="221933"/>
                    <a:pt x="126874" y="231458"/>
                  </a:cubicBezTo>
                  <a:cubicBezTo>
                    <a:pt x="132589" y="240983"/>
                    <a:pt x="140209" y="248602"/>
                    <a:pt x="150686" y="253365"/>
                  </a:cubicBezTo>
                  <a:cubicBezTo>
                    <a:pt x="151639" y="266700"/>
                    <a:pt x="156401" y="280035"/>
                    <a:pt x="163069" y="292418"/>
                  </a:cubicBezTo>
                  <a:cubicBezTo>
                    <a:pt x="156401" y="300990"/>
                    <a:pt x="147829" y="307658"/>
                    <a:pt x="138304" y="313373"/>
                  </a:cubicBezTo>
                  <a:cubicBezTo>
                    <a:pt x="135446" y="315278"/>
                    <a:pt x="133541" y="319088"/>
                    <a:pt x="132589" y="322898"/>
                  </a:cubicBezTo>
                  <a:cubicBezTo>
                    <a:pt x="132589" y="326708"/>
                    <a:pt x="134494" y="330518"/>
                    <a:pt x="138304" y="332423"/>
                  </a:cubicBezTo>
                  <a:cubicBezTo>
                    <a:pt x="142114" y="334328"/>
                    <a:pt x="145924" y="334328"/>
                    <a:pt x="148781" y="331470"/>
                  </a:cubicBezTo>
                  <a:cubicBezTo>
                    <a:pt x="158306" y="324803"/>
                    <a:pt x="166879" y="318135"/>
                    <a:pt x="174499" y="309563"/>
                  </a:cubicBezTo>
                  <a:cubicBezTo>
                    <a:pt x="180214" y="314325"/>
                    <a:pt x="185929" y="318135"/>
                    <a:pt x="191644" y="321945"/>
                  </a:cubicBezTo>
                  <a:cubicBezTo>
                    <a:pt x="201169" y="327660"/>
                    <a:pt x="208789" y="334328"/>
                    <a:pt x="216409" y="342900"/>
                  </a:cubicBezTo>
                  <a:cubicBezTo>
                    <a:pt x="224981" y="353378"/>
                    <a:pt x="224981" y="373380"/>
                    <a:pt x="224981" y="390525"/>
                  </a:cubicBezTo>
                  <a:lnTo>
                    <a:pt x="224981" y="447675"/>
                  </a:lnTo>
                  <a:lnTo>
                    <a:pt x="181166" y="447675"/>
                  </a:lnTo>
                  <a:cubicBezTo>
                    <a:pt x="181166" y="377190"/>
                    <a:pt x="146876" y="373380"/>
                    <a:pt x="143066" y="371475"/>
                  </a:cubicBezTo>
                  <a:cubicBezTo>
                    <a:pt x="128779" y="367665"/>
                    <a:pt x="91631" y="347663"/>
                    <a:pt x="83059" y="307658"/>
                  </a:cubicBezTo>
                  <a:cubicBezTo>
                    <a:pt x="82106" y="305753"/>
                    <a:pt x="82106" y="302895"/>
                    <a:pt x="82106" y="300990"/>
                  </a:cubicBezTo>
                  <a:cubicBezTo>
                    <a:pt x="65914" y="278130"/>
                    <a:pt x="66866" y="246698"/>
                    <a:pt x="84964" y="224790"/>
                  </a:cubicBezTo>
                  <a:cubicBezTo>
                    <a:pt x="83059" y="218123"/>
                    <a:pt x="82106" y="211455"/>
                    <a:pt x="82106" y="204788"/>
                  </a:cubicBezTo>
                  <a:cubicBezTo>
                    <a:pt x="82106" y="174308"/>
                    <a:pt x="104014" y="147638"/>
                    <a:pt x="134494" y="141923"/>
                  </a:cubicBezTo>
                  <a:cubicBezTo>
                    <a:pt x="144019" y="115253"/>
                    <a:pt x="168784" y="97155"/>
                    <a:pt x="196406" y="98107"/>
                  </a:cubicBezTo>
                  <a:cubicBezTo>
                    <a:pt x="201169" y="98107"/>
                    <a:pt x="206884" y="99060"/>
                    <a:pt x="211646" y="100013"/>
                  </a:cubicBezTo>
                  <a:cubicBezTo>
                    <a:pt x="223076" y="86678"/>
                    <a:pt x="239269" y="79057"/>
                    <a:pt x="257366" y="77153"/>
                  </a:cubicBezTo>
                  <a:cubicBezTo>
                    <a:pt x="275464" y="76200"/>
                    <a:pt x="292609" y="81915"/>
                    <a:pt x="305944" y="94298"/>
                  </a:cubicBezTo>
                  <a:cubicBezTo>
                    <a:pt x="323089" y="82868"/>
                    <a:pt x="344044" y="80010"/>
                    <a:pt x="363094" y="85725"/>
                  </a:cubicBezTo>
                  <a:cubicBezTo>
                    <a:pt x="383096" y="91440"/>
                    <a:pt x="398336" y="106680"/>
                    <a:pt x="405004" y="125730"/>
                  </a:cubicBezTo>
                  <a:lnTo>
                    <a:pt x="408814" y="125730"/>
                  </a:lnTo>
                  <a:cubicBezTo>
                    <a:pt x="445009" y="125730"/>
                    <a:pt x="473584" y="154305"/>
                    <a:pt x="474536" y="190500"/>
                  </a:cubicBezTo>
                  <a:lnTo>
                    <a:pt x="474536" y="193358"/>
                  </a:lnTo>
                  <a:cubicBezTo>
                    <a:pt x="496444" y="205740"/>
                    <a:pt x="508826" y="229552"/>
                    <a:pt x="506921" y="254318"/>
                  </a:cubicBezTo>
                  <a:cubicBezTo>
                    <a:pt x="499301" y="287655"/>
                    <a:pt x="469774" y="313373"/>
                    <a:pt x="435484" y="312420"/>
                  </a:cubicBezTo>
                  <a:close/>
                  <a:moveTo>
                    <a:pt x="638366" y="412433"/>
                  </a:moveTo>
                  <a:lnTo>
                    <a:pt x="572644" y="299085"/>
                  </a:lnTo>
                  <a:lnTo>
                    <a:pt x="572644" y="295275"/>
                  </a:lnTo>
                  <a:cubicBezTo>
                    <a:pt x="576454" y="190500"/>
                    <a:pt x="523114" y="92393"/>
                    <a:pt x="432626" y="40005"/>
                  </a:cubicBezTo>
                  <a:cubicBezTo>
                    <a:pt x="342139" y="-13335"/>
                    <a:pt x="230696" y="-13335"/>
                    <a:pt x="140209" y="40005"/>
                  </a:cubicBezTo>
                  <a:cubicBezTo>
                    <a:pt x="49721" y="92393"/>
                    <a:pt x="-3619" y="190500"/>
                    <a:pt x="191" y="295275"/>
                  </a:cubicBezTo>
                  <a:cubicBezTo>
                    <a:pt x="191" y="384810"/>
                    <a:pt x="41149" y="469583"/>
                    <a:pt x="112586" y="523875"/>
                  </a:cubicBezTo>
                  <a:lnTo>
                    <a:pt x="112586" y="762000"/>
                  </a:lnTo>
                  <a:lnTo>
                    <a:pt x="413576" y="762000"/>
                  </a:lnTo>
                  <a:lnTo>
                    <a:pt x="413576" y="648653"/>
                  </a:lnTo>
                  <a:lnTo>
                    <a:pt x="460249" y="648653"/>
                  </a:lnTo>
                  <a:cubicBezTo>
                    <a:pt x="490729" y="648653"/>
                    <a:pt x="519304" y="637223"/>
                    <a:pt x="540259" y="615315"/>
                  </a:cubicBezTo>
                  <a:cubicBezTo>
                    <a:pt x="561214" y="594360"/>
                    <a:pt x="572644" y="564833"/>
                    <a:pt x="572644" y="535305"/>
                  </a:cubicBezTo>
                  <a:lnTo>
                    <a:pt x="572644" y="478155"/>
                  </a:lnTo>
                  <a:lnTo>
                    <a:pt x="614554" y="478155"/>
                  </a:lnTo>
                  <a:cubicBezTo>
                    <a:pt x="639319" y="476250"/>
                    <a:pt x="661226" y="447675"/>
                    <a:pt x="638366" y="41243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457529AC-3313-DE3C-5539-BF530DDD1B6D}"/>
                </a:ext>
              </a:extLst>
            </p:cNvPr>
            <p:cNvSpPr/>
            <p:nvPr/>
          </p:nvSpPr>
          <p:spPr>
            <a:xfrm>
              <a:off x="3468598" y="3291677"/>
              <a:ext cx="204850" cy="203598"/>
            </a:xfrm>
            <a:custGeom>
              <a:avLst/>
              <a:gdLst>
                <a:gd name="connsiteX0" fmla="*/ 176136 w 204850"/>
                <a:gd name="connsiteY0" fmla="*/ 60740 h 203598"/>
                <a:gd name="connsiteX1" fmla="*/ 183740 w 204850"/>
                <a:gd name="connsiteY1" fmla="*/ 38197 h 203598"/>
                <a:gd name="connsiteX2" fmla="*/ 166564 w 204850"/>
                <a:gd name="connsiteY2" fmla="*/ 21022 h 203598"/>
                <a:gd name="connsiteX3" fmla="*/ 144022 w 204850"/>
                <a:gd name="connsiteY3" fmla="*/ 28625 h 203598"/>
                <a:gd name="connsiteX4" fmla="*/ 125415 w 204850"/>
                <a:gd name="connsiteY4" fmla="*/ 21022 h 203598"/>
                <a:gd name="connsiteX5" fmla="*/ 114860 w 204850"/>
                <a:gd name="connsiteY5" fmla="*/ 0 h 203598"/>
                <a:gd name="connsiteX6" fmla="*/ 90886 w 204850"/>
                <a:gd name="connsiteY6" fmla="*/ 0 h 203598"/>
                <a:gd name="connsiteX7" fmla="*/ 80241 w 204850"/>
                <a:gd name="connsiteY7" fmla="*/ 21111 h 203598"/>
                <a:gd name="connsiteX8" fmla="*/ 61545 w 204850"/>
                <a:gd name="connsiteY8" fmla="*/ 28715 h 203598"/>
                <a:gd name="connsiteX9" fmla="*/ 39002 w 204850"/>
                <a:gd name="connsiteY9" fmla="*/ 21111 h 203598"/>
                <a:gd name="connsiteX10" fmla="*/ 21827 w 204850"/>
                <a:gd name="connsiteY10" fmla="*/ 38287 h 203598"/>
                <a:gd name="connsiteX11" fmla="*/ 28983 w 204850"/>
                <a:gd name="connsiteY11" fmla="*/ 60829 h 203598"/>
                <a:gd name="connsiteX12" fmla="*/ 21111 w 204850"/>
                <a:gd name="connsiteY12" fmla="*/ 79436 h 203598"/>
                <a:gd name="connsiteX13" fmla="*/ 0 w 204850"/>
                <a:gd name="connsiteY13" fmla="*/ 89991 h 203598"/>
                <a:gd name="connsiteX14" fmla="*/ 0 w 204850"/>
                <a:gd name="connsiteY14" fmla="*/ 113607 h 203598"/>
                <a:gd name="connsiteX15" fmla="*/ 21111 w 204850"/>
                <a:gd name="connsiteY15" fmla="*/ 124252 h 203598"/>
                <a:gd name="connsiteX16" fmla="*/ 28715 w 204850"/>
                <a:gd name="connsiteY16" fmla="*/ 142859 h 203598"/>
                <a:gd name="connsiteX17" fmla="*/ 21111 w 204850"/>
                <a:gd name="connsiteY17" fmla="*/ 165401 h 203598"/>
                <a:gd name="connsiteX18" fmla="*/ 39002 w 204850"/>
                <a:gd name="connsiteY18" fmla="*/ 182577 h 203598"/>
                <a:gd name="connsiteX19" fmla="*/ 61545 w 204850"/>
                <a:gd name="connsiteY19" fmla="*/ 174884 h 203598"/>
                <a:gd name="connsiteX20" fmla="*/ 80151 w 204850"/>
                <a:gd name="connsiteY20" fmla="*/ 182577 h 203598"/>
                <a:gd name="connsiteX21" fmla="*/ 90707 w 204850"/>
                <a:gd name="connsiteY21" fmla="*/ 203598 h 203598"/>
                <a:gd name="connsiteX22" fmla="*/ 114681 w 204850"/>
                <a:gd name="connsiteY22" fmla="*/ 203598 h 203598"/>
                <a:gd name="connsiteX23" fmla="*/ 125326 w 204850"/>
                <a:gd name="connsiteY23" fmla="*/ 182934 h 203598"/>
                <a:gd name="connsiteX24" fmla="*/ 143664 w 204850"/>
                <a:gd name="connsiteY24" fmla="*/ 175510 h 203598"/>
                <a:gd name="connsiteX25" fmla="*/ 166117 w 204850"/>
                <a:gd name="connsiteY25" fmla="*/ 183203 h 203598"/>
                <a:gd name="connsiteX26" fmla="*/ 183292 w 204850"/>
                <a:gd name="connsiteY26" fmla="*/ 165938 h 203598"/>
                <a:gd name="connsiteX27" fmla="*/ 175689 w 204850"/>
                <a:gd name="connsiteY27" fmla="*/ 143485 h 203598"/>
                <a:gd name="connsiteX28" fmla="*/ 183829 w 204850"/>
                <a:gd name="connsiteY28" fmla="*/ 124789 h 203598"/>
                <a:gd name="connsiteX29" fmla="*/ 204851 w 204850"/>
                <a:gd name="connsiteY29" fmla="*/ 114233 h 203598"/>
                <a:gd name="connsiteX30" fmla="*/ 204851 w 204850"/>
                <a:gd name="connsiteY30" fmla="*/ 89991 h 203598"/>
                <a:gd name="connsiteX31" fmla="*/ 183740 w 204850"/>
                <a:gd name="connsiteY31" fmla="*/ 79346 h 203598"/>
                <a:gd name="connsiteX32" fmla="*/ 176136 w 204850"/>
                <a:gd name="connsiteY32" fmla="*/ 60740 h 203598"/>
                <a:gd name="connsiteX33" fmla="*/ 102783 w 204850"/>
                <a:gd name="connsiteY33" fmla="*/ 137939 h 203598"/>
                <a:gd name="connsiteX34" fmla="*/ 67001 w 204850"/>
                <a:gd name="connsiteY34" fmla="*/ 102157 h 203598"/>
                <a:gd name="connsiteX35" fmla="*/ 102783 w 204850"/>
                <a:gd name="connsiteY35" fmla="*/ 66375 h 203598"/>
                <a:gd name="connsiteX36" fmla="*/ 138565 w 204850"/>
                <a:gd name="connsiteY36" fmla="*/ 102157 h 203598"/>
                <a:gd name="connsiteX37" fmla="*/ 102783 w 204850"/>
                <a:gd name="connsiteY37" fmla="*/ 137939 h 20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04850" h="203598">
                  <a:moveTo>
                    <a:pt x="176136" y="60740"/>
                  </a:moveTo>
                  <a:lnTo>
                    <a:pt x="183740" y="38197"/>
                  </a:lnTo>
                  <a:lnTo>
                    <a:pt x="166564" y="21022"/>
                  </a:lnTo>
                  <a:lnTo>
                    <a:pt x="144022" y="28625"/>
                  </a:lnTo>
                  <a:cubicBezTo>
                    <a:pt x="138162" y="25324"/>
                    <a:pt x="131910" y="22769"/>
                    <a:pt x="125415" y="21022"/>
                  </a:cubicBezTo>
                  <a:lnTo>
                    <a:pt x="114860" y="0"/>
                  </a:lnTo>
                  <a:lnTo>
                    <a:pt x="90886" y="0"/>
                  </a:lnTo>
                  <a:lnTo>
                    <a:pt x="80241" y="21111"/>
                  </a:lnTo>
                  <a:cubicBezTo>
                    <a:pt x="73722" y="22874"/>
                    <a:pt x="67443" y="25427"/>
                    <a:pt x="61545" y="28715"/>
                  </a:cubicBezTo>
                  <a:lnTo>
                    <a:pt x="39002" y="21111"/>
                  </a:lnTo>
                  <a:lnTo>
                    <a:pt x="21827" y="38287"/>
                  </a:lnTo>
                  <a:lnTo>
                    <a:pt x="28983" y="60829"/>
                  </a:lnTo>
                  <a:cubicBezTo>
                    <a:pt x="25551" y="66657"/>
                    <a:pt x="22904" y="72913"/>
                    <a:pt x="21111" y="79436"/>
                  </a:cubicBezTo>
                  <a:lnTo>
                    <a:pt x="0" y="89991"/>
                  </a:lnTo>
                  <a:lnTo>
                    <a:pt x="0" y="113607"/>
                  </a:lnTo>
                  <a:lnTo>
                    <a:pt x="21111" y="124252"/>
                  </a:lnTo>
                  <a:cubicBezTo>
                    <a:pt x="22851" y="130750"/>
                    <a:pt x="25406" y="137002"/>
                    <a:pt x="28715" y="142859"/>
                  </a:cubicBezTo>
                  <a:lnTo>
                    <a:pt x="21111" y="165401"/>
                  </a:lnTo>
                  <a:lnTo>
                    <a:pt x="39002" y="182577"/>
                  </a:lnTo>
                  <a:lnTo>
                    <a:pt x="61545" y="174884"/>
                  </a:lnTo>
                  <a:cubicBezTo>
                    <a:pt x="67400" y="178217"/>
                    <a:pt x="73651" y="180801"/>
                    <a:pt x="80151" y="182577"/>
                  </a:cubicBezTo>
                  <a:lnTo>
                    <a:pt x="90707" y="203598"/>
                  </a:lnTo>
                  <a:lnTo>
                    <a:pt x="114681" y="203598"/>
                  </a:lnTo>
                  <a:lnTo>
                    <a:pt x="125326" y="182934"/>
                  </a:lnTo>
                  <a:cubicBezTo>
                    <a:pt x="131712" y="181198"/>
                    <a:pt x="137868" y="178705"/>
                    <a:pt x="143664" y="175510"/>
                  </a:cubicBezTo>
                  <a:lnTo>
                    <a:pt x="166117" y="183203"/>
                  </a:lnTo>
                  <a:lnTo>
                    <a:pt x="183292" y="165938"/>
                  </a:lnTo>
                  <a:lnTo>
                    <a:pt x="175689" y="143485"/>
                  </a:lnTo>
                  <a:cubicBezTo>
                    <a:pt x="179106" y="137584"/>
                    <a:pt x="181837" y="131311"/>
                    <a:pt x="183829" y="124789"/>
                  </a:cubicBezTo>
                  <a:lnTo>
                    <a:pt x="204851" y="114233"/>
                  </a:lnTo>
                  <a:lnTo>
                    <a:pt x="204851" y="89991"/>
                  </a:lnTo>
                  <a:lnTo>
                    <a:pt x="183740" y="79346"/>
                  </a:lnTo>
                  <a:cubicBezTo>
                    <a:pt x="182032" y="72837"/>
                    <a:pt x="179475" y="66582"/>
                    <a:pt x="176136" y="60740"/>
                  </a:cubicBezTo>
                  <a:close/>
                  <a:moveTo>
                    <a:pt x="102783" y="137939"/>
                  </a:moveTo>
                  <a:cubicBezTo>
                    <a:pt x="83022" y="137939"/>
                    <a:pt x="67001" y="121918"/>
                    <a:pt x="67001" y="102157"/>
                  </a:cubicBezTo>
                  <a:cubicBezTo>
                    <a:pt x="67001" y="82396"/>
                    <a:pt x="83022" y="66375"/>
                    <a:pt x="102783" y="66375"/>
                  </a:cubicBezTo>
                  <a:cubicBezTo>
                    <a:pt x="122425" y="66663"/>
                    <a:pt x="138277" y="82516"/>
                    <a:pt x="138565" y="102157"/>
                  </a:cubicBezTo>
                  <a:cubicBezTo>
                    <a:pt x="138565" y="121918"/>
                    <a:pt x="122545" y="137939"/>
                    <a:pt x="102783" y="137939"/>
                  </a:cubicBezTo>
                  <a:close/>
                </a:path>
              </a:pathLst>
            </a:custGeom>
            <a:solidFill>
              <a:schemeClr val="lt1"/>
            </a:solidFill>
            <a:ln w="11906" cap="flat">
              <a:solidFill>
                <a:schemeClr val="dk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5A766D1-4470-4299-4F94-E20CDB63D0B7}"/>
                </a:ext>
              </a:extLst>
            </p:cNvPr>
            <p:cNvSpPr/>
            <p:nvPr/>
          </p:nvSpPr>
          <p:spPr>
            <a:xfrm>
              <a:off x="3469938" y="3671054"/>
              <a:ext cx="202617" cy="51615"/>
            </a:xfrm>
            <a:custGeom>
              <a:avLst/>
              <a:gdLst>
                <a:gd name="connsiteX0" fmla="*/ 178284 w 202617"/>
                <a:gd name="connsiteY0" fmla="*/ 0 h 51615"/>
                <a:gd name="connsiteX1" fmla="*/ 24333 w 202617"/>
                <a:gd name="connsiteY1" fmla="*/ 0 h 51615"/>
                <a:gd name="connsiteX2" fmla="*/ 45 w 202617"/>
                <a:gd name="connsiteY2" fmla="*/ 27327 h 51615"/>
                <a:gd name="connsiteX3" fmla="*/ 24333 w 202617"/>
                <a:gd name="connsiteY3" fmla="*/ 51615 h 51615"/>
                <a:gd name="connsiteX4" fmla="*/ 178284 w 202617"/>
                <a:gd name="connsiteY4" fmla="*/ 51615 h 51615"/>
                <a:gd name="connsiteX5" fmla="*/ 202572 w 202617"/>
                <a:gd name="connsiteY5" fmla="*/ 24288 h 51615"/>
                <a:gd name="connsiteX6" fmla="*/ 178284 w 202617"/>
                <a:gd name="connsiteY6" fmla="*/ 0 h 51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617" h="51615">
                  <a:moveTo>
                    <a:pt x="178284" y="0"/>
                  </a:moveTo>
                  <a:lnTo>
                    <a:pt x="24333" y="0"/>
                  </a:lnTo>
                  <a:cubicBezTo>
                    <a:pt x="10080" y="840"/>
                    <a:pt x="-794" y="13075"/>
                    <a:pt x="45" y="27327"/>
                  </a:cubicBezTo>
                  <a:cubicBezTo>
                    <a:pt x="817" y="40409"/>
                    <a:pt x="11252" y="50845"/>
                    <a:pt x="24333" y="51615"/>
                  </a:cubicBezTo>
                  <a:lnTo>
                    <a:pt x="178284" y="51615"/>
                  </a:lnTo>
                  <a:cubicBezTo>
                    <a:pt x="192537" y="50775"/>
                    <a:pt x="203411" y="38541"/>
                    <a:pt x="202572" y="24288"/>
                  </a:cubicBezTo>
                  <a:cubicBezTo>
                    <a:pt x="201801" y="11206"/>
                    <a:pt x="191365" y="770"/>
                    <a:pt x="178284" y="0"/>
                  </a:cubicBezTo>
                  <a:close/>
                </a:path>
              </a:pathLst>
            </a:custGeom>
            <a:solidFill>
              <a:schemeClr val="lt1"/>
            </a:solidFill>
            <a:ln w="11906" cap="flat">
              <a:solidFill>
                <a:schemeClr val="dk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845D1F88-F92D-B1D0-096E-6AE5BA9F1099}"/>
                </a:ext>
              </a:extLst>
            </p:cNvPr>
            <p:cNvSpPr/>
            <p:nvPr/>
          </p:nvSpPr>
          <p:spPr>
            <a:xfrm>
              <a:off x="3515383" y="3758451"/>
              <a:ext cx="111728" cy="51615"/>
            </a:xfrm>
            <a:custGeom>
              <a:avLst/>
              <a:gdLst>
                <a:gd name="connsiteX0" fmla="*/ 55909 w 111728"/>
                <a:gd name="connsiteY0" fmla="*/ 51615 h 51615"/>
                <a:gd name="connsiteX1" fmla="*/ 111729 w 111728"/>
                <a:gd name="connsiteY1" fmla="*/ 0 h 51615"/>
                <a:gd name="connsiteX2" fmla="*/ 0 w 111728"/>
                <a:gd name="connsiteY2" fmla="*/ 0 h 51615"/>
                <a:gd name="connsiteX3" fmla="*/ 55909 w 111728"/>
                <a:gd name="connsiteY3" fmla="*/ 51615 h 51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728" h="51615">
                  <a:moveTo>
                    <a:pt x="55909" y="51615"/>
                  </a:moveTo>
                  <a:cubicBezTo>
                    <a:pt x="85117" y="51569"/>
                    <a:pt x="109399" y="29115"/>
                    <a:pt x="111729" y="0"/>
                  </a:cubicBezTo>
                  <a:lnTo>
                    <a:pt x="0" y="0"/>
                  </a:lnTo>
                  <a:cubicBezTo>
                    <a:pt x="2373" y="29129"/>
                    <a:pt x="26684" y="51572"/>
                    <a:pt x="55909" y="51615"/>
                  </a:cubicBezTo>
                  <a:close/>
                </a:path>
              </a:pathLst>
            </a:custGeom>
            <a:solidFill>
              <a:schemeClr val="lt1"/>
            </a:solidFill>
            <a:ln w="11906" cap="flat">
              <a:solidFill>
                <a:schemeClr val="dk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F6A2B5D5-EADD-3F0B-78D4-44EF5623CC1F}"/>
                </a:ext>
              </a:extLst>
            </p:cNvPr>
            <p:cNvSpPr/>
            <p:nvPr/>
          </p:nvSpPr>
          <p:spPr>
            <a:xfrm>
              <a:off x="3347387" y="3171271"/>
              <a:ext cx="447272" cy="464000"/>
            </a:xfrm>
            <a:custGeom>
              <a:avLst/>
              <a:gdLst>
                <a:gd name="connsiteX0" fmla="*/ 447272 w 447272"/>
                <a:gd name="connsiteY0" fmla="*/ 228556 h 464000"/>
                <a:gd name="connsiteX1" fmla="*/ 447272 w 447272"/>
                <a:gd name="connsiteY1" fmla="*/ 220863 h 464000"/>
                <a:gd name="connsiteX2" fmla="*/ 223636 w 447272"/>
                <a:gd name="connsiteY2" fmla="*/ 0 h 464000"/>
                <a:gd name="connsiteX3" fmla="*/ 223636 w 447272"/>
                <a:gd name="connsiteY3" fmla="*/ 0 h 464000"/>
                <a:gd name="connsiteX4" fmla="*/ 0 w 447272"/>
                <a:gd name="connsiteY4" fmla="*/ 220863 h 464000"/>
                <a:gd name="connsiteX5" fmla="*/ 0 w 447272"/>
                <a:gd name="connsiteY5" fmla="*/ 228556 h 464000"/>
                <a:gd name="connsiteX6" fmla="*/ 15565 w 447272"/>
                <a:gd name="connsiteY6" fmla="*/ 305934 h 464000"/>
                <a:gd name="connsiteX7" fmla="*/ 54388 w 447272"/>
                <a:gd name="connsiteY7" fmla="*/ 369536 h 464000"/>
                <a:gd name="connsiteX8" fmla="*/ 106719 w 447272"/>
                <a:gd name="connsiteY8" fmla="*/ 454518 h 464000"/>
                <a:gd name="connsiteX9" fmla="*/ 122105 w 447272"/>
                <a:gd name="connsiteY9" fmla="*/ 464000 h 464000"/>
                <a:gd name="connsiteX10" fmla="*/ 325167 w 447272"/>
                <a:gd name="connsiteY10" fmla="*/ 464000 h 464000"/>
                <a:gd name="connsiteX11" fmla="*/ 340553 w 447272"/>
                <a:gd name="connsiteY11" fmla="*/ 454518 h 464000"/>
                <a:gd name="connsiteX12" fmla="*/ 392884 w 447272"/>
                <a:gd name="connsiteY12" fmla="*/ 369536 h 464000"/>
                <a:gd name="connsiteX13" fmla="*/ 431707 w 447272"/>
                <a:gd name="connsiteY13" fmla="*/ 305934 h 464000"/>
                <a:gd name="connsiteX14" fmla="*/ 447272 w 447272"/>
                <a:gd name="connsiteY14" fmla="*/ 228556 h 464000"/>
                <a:gd name="connsiteX15" fmla="*/ 395747 w 447272"/>
                <a:gd name="connsiteY15" fmla="*/ 227751 h 464000"/>
                <a:gd name="connsiteX16" fmla="*/ 383849 w 447272"/>
                <a:gd name="connsiteY16" fmla="*/ 287865 h 464000"/>
                <a:gd name="connsiteX17" fmla="*/ 354866 w 447272"/>
                <a:gd name="connsiteY17" fmla="*/ 335097 h 464000"/>
                <a:gd name="connsiteX18" fmla="*/ 304145 w 447272"/>
                <a:gd name="connsiteY18" fmla="*/ 412206 h 464000"/>
                <a:gd name="connsiteX19" fmla="*/ 143127 w 447272"/>
                <a:gd name="connsiteY19" fmla="*/ 412206 h 464000"/>
                <a:gd name="connsiteX20" fmla="*/ 92854 w 447272"/>
                <a:gd name="connsiteY20" fmla="*/ 334828 h 464000"/>
                <a:gd name="connsiteX21" fmla="*/ 63870 w 447272"/>
                <a:gd name="connsiteY21" fmla="*/ 287596 h 464000"/>
                <a:gd name="connsiteX22" fmla="*/ 51526 w 447272"/>
                <a:gd name="connsiteY22" fmla="*/ 227483 h 464000"/>
                <a:gd name="connsiteX23" fmla="*/ 51526 w 447272"/>
                <a:gd name="connsiteY23" fmla="*/ 221042 h 464000"/>
                <a:gd name="connsiteX24" fmla="*/ 223368 w 447272"/>
                <a:gd name="connsiteY24" fmla="*/ 51079 h 464000"/>
                <a:gd name="connsiteX25" fmla="*/ 223368 w 447272"/>
                <a:gd name="connsiteY25" fmla="*/ 51079 h 464000"/>
                <a:gd name="connsiteX26" fmla="*/ 395210 w 447272"/>
                <a:gd name="connsiteY26" fmla="*/ 221042 h 4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7272" h="464000">
                  <a:moveTo>
                    <a:pt x="447272" y="228556"/>
                  </a:moveTo>
                  <a:lnTo>
                    <a:pt x="447272" y="220863"/>
                  </a:lnTo>
                  <a:cubicBezTo>
                    <a:pt x="444993" y="98761"/>
                    <a:pt x="345757" y="755"/>
                    <a:pt x="223636" y="0"/>
                  </a:cubicBezTo>
                  <a:lnTo>
                    <a:pt x="223636" y="0"/>
                  </a:lnTo>
                  <a:cubicBezTo>
                    <a:pt x="101516" y="755"/>
                    <a:pt x="2279" y="98761"/>
                    <a:pt x="0" y="220863"/>
                  </a:cubicBezTo>
                  <a:lnTo>
                    <a:pt x="0" y="228556"/>
                  </a:lnTo>
                  <a:cubicBezTo>
                    <a:pt x="818" y="255038"/>
                    <a:pt x="6079" y="281196"/>
                    <a:pt x="15565" y="305934"/>
                  </a:cubicBezTo>
                  <a:cubicBezTo>
                    <a:pt x="24619" y="329276"/>
                    <a:pt x="37766" y="350815"/>
                    <a:pt x="54388" y="369536"/>
                  </a:cubicBezTo>
                  <a:cubicBezTo>
                    <a:pt x="74873" y="391811"/>
                    <a:pt x="97237" y="435196"/>
                    <a:pt x="106719" y="454518"/>
                  </a:cubicBezTo>
                  <a:cubicBezTo>
                    <a:pt x="109619" y="460355"/>
                    <a:pt x="115588" y="464033"/>
                    <a:pt x="122105" y="464000"/>
                  </a:cubicBezTo>
                  <a:lnTo>
                    <a:pt x="325167" y="464000"/>
                  </a:lnTo>
                  <a:cubicBezTo>
                    <a:pt x="331685" y="464033"/>
                    <a:pt x="337653" y="460355"/>
                    <a:pt x="340553" y="454518"/>
                  </a:cubicBezTo>
                  <a:cubicBezTo>
                    <a:pt x="350035" y="435196"/>
                    <a:pt x="372399" y="391900"/>
                    <a:pt x="392884" y="369536"/>
                  </a:cubicBezTo>
                  <a:cubicBezTo>
                    <a:pt x="409507" y="350815"/>
                    <a:pt x="422654" y="329276"/>
                    <a:pt x="431707" y="305934"/>
                  </a:cubicBezTo>
                  <a:cubicBezTo>
                    <a:pt x="441193" y="281196"/>
                    <a:pt x="446455" y="255038"/>
                    <a:pt x="447272" y="228556"/>
                  </a:cubicBezTo>
                  <a:close/>
                  <a:moveTo>
                    <a:pt x="395747" y="227751"/>
                  </a:moveTo>
                  <a:cubicBezTo>
                    <a:pt x="395111" y="248307"/>
                    <a:pt x="391091" y="268617"/>
                    <a:pt x="383849" y="287865"/>
                  </a:cubicBezTo>
                  <a:cubicBezTo>
                    <a:pt x="377057" y="305198"/>
                    <a:pt x="367244" y="321190"/>
                    <a:pt x="354866" y="335097"/>
                  </a:cubicBezTo>
                  <a:cubicBezTo>
                    <a:pt x="335010" y="358734"/>
                    <a:pt x="317987" y="384613"/>
                    <a:pt x="304145" y="412206"/>
                  </a:cubicBezTo>
                  <a:lnTo>
                    <a:pt x="143127" y="412206"/>
                  </a:lnTo>
                  <a:cubicBezTo>
                    <a:pt x="129444" y="384542"/>
                    <a:pt x="112571" y="358572"/>
                    <a:pt x="92854" y="334828"/>
                  </a:cubicBezTo>
                  <a:cubicBezTo>
                    <a:pt x="80476" y="320922"/>
                    <a:pt x="70663" y="304930"/>
                    <a:pt x="63870" y="287596"/>
                  </a:cubicBezTo>
                  <a:cubicBezTo>
                    <a:pt x="56476" y="268374"/>
                    <a:pt x="52305" y="248064"/>
                    <a:pt x="51526" y="227483"/>
                  </a:cubicBezTo>
                  <a:lnTo>
                    <a:pt x="51526" y="221042"/>
                  </a:lnTo>
                  <a:cubicBezTo>
                    <a:pt x="53128" y="127115"/>
                    <a:pt x="129428" y="51648"/>
                    <a:pt x="223368" y="51079"/>
                  </a:cubicBezTo>
                  <a:lnTo>
                    <a:pt x="223368" y="51079"/>
                  </a:lnTo>
                  <a:cubicBezTo>
                    <a:pt x="317308" y="51648"/>
                    <a:pt x="393608" y="127115"/>
                    <a:pt x="395210" y="221042"/>
                  </a:cubicBezTo>
                  <a:close/>
                </a:path>
              </a:pathLst>
            </a:custGeom>
            <a:solidFill>
              <a:schemeClr val="lt1"/>
            </a:solidFill>
            <a:ln w="11906" cap="flat">
              <a:solidFill>
                <a:schemeClr val="dk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B4CC82D1-D239-3335-69EE-85D83D7EA771}"/>
                </a:ext>
              </a:extLst>
            </p:cNvPr>
            <p:cNvSpPr/>
            <p:nvPr/>
          </p:nvSpPr>
          <p:spPr>
            <a:xfrm>
              <a:off x="3555101" y="3037805"/>
              <a:ext cx="35781" cy="98399"/>
            </a:xfrm>
            <a:custGeom>
              <a:avLst/>
              <a:gdLst>
                <a:gd name="connsiteX0" fmla="*/ 17891 w 35781"/>
                <a:gd name="connsiteY0" fmla="*/ 98400 h 98399"/>
                <a:gd name="connsiteX1" fmla="*/ 35782 w 35781"/>
                <a:gd name="connsiteY1" fmla="*/ 80509 h 98399"/>
                <a:gd name="connsiteX2" fmla="*/ 35782 w 35781"/>
                <a:gd name="connsiteY2" fmla="*/ 17891 h 98399"/>
                <a:gd name="connsiteX3" fmla="*/ 17891 w 35781"/>
                <a:gd name="connsiteY3" fmla="*/ 0 h 98399"/>
                <a:gd name="connsiteX4" fmla="*/ 0 w 35781"/>
                <a:gd name="connsiteY4" fmla="*/ 17891 h 98399"/>
                <a:gd name="connsiteX5" fmla="*/ 0 w 35781"/>
                <a:gd name="connsiteY5" fmla="*/ 80509 h 98399"/>
                <a:gd name="connsiteX6" fmla="*/ 17891 w 35781"/>
                <a:gd name="connsiteY6" fmla="*/ 98400 h 98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781" h="98399">
                  <a:moveTo>
                    <a:pt x="17891" y="98400"/>
                  </a:moveTo>
                  <a:cubicBezTo>
                    <a:pt x="27772" y="98400"/>
                    <a:pt x="35782" y="90390"/>
                    <a:pt x="35782" y="80509"/>
                  </a:cubicBezTo>
                  <a:lnTo>
                    <a:pt x="35782" y="17891"/>
                  </a:lnTo>
                  <a:cubicBezTo>
                    <a:pt x="35782" y="8010"/>
                    <a:pt x="27772" y="0"/>
                    <a:pt x="17891" y="0"/>
                  </a:cubicBezTo>
                  <a:cubicBezTo>
                    <a:pt x="8010" y="0"/>
                    <a:pt x="0" y="8010"/>
                    <a:pt x="0" y="17891"/>
                  </a:cubicBezTo>
                  <a:lnTo>
                    <a:pt x="0" y="80509"/>
                  </a:lnTo>
                  <a:cubicBezTo>
                    <a:pt x="0" y="90390"/>
                    <a:pt x="8010" y="98400"/>
                    <a:pt x="17891" y="98400"/>
                  </a:cubicBezTo>
                  <a:close/>
                </a:path>
              </a:pathLst>
            </a:custGeom>
            <a:solidFill>
              <a:schemeClr val="lt1"/>
            </a:solidFill>
            <a:ln w="11906" cap="flat">
              <a:solidFill>
                <a:schemeClr val="dk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45908FD9-0124-5B93-701F-7D1D090E91E0}"/>
                </a:ext>
              </a:extLst>
            </p:cNvPr>
            <p:cNvSpPr/>
            <p:nvPr/>
          </p:nvSpPr>
          <p:spPr>
            <a:xfrm>
              <a:off x="3311782" y="3140539"/>
              <a:ext cx="79362" cy="79499"/>
            </a:xfrm>
            <a:custGeom>
              <a:avLst/>
              <a:gdLst>
                <a:gd name="connsiteX0" fmla="*/ 48934 w 79362"/>
                <a:gd name="connsiteY0" fmla="*/ 74297 h 79499"/>
                <a:gd name="connsiteX1" fmla="*/ 74161 w 79362"/>
                <a:gd name="connsiteY1" fmla="*/ 74297 h 79499"/>
                <a:gd name="connsiteX2" fmla="*/ 74161 w 79362"/>
                <a:gd name="connsiteY2" fmla="*/ 49071 h 79499"/>
                <a:gd name="connsiteX3" fmla="*/ 29881 w 79362"/>
                <a:gd name="connsiteY3" fmla="*/ 4612 h 79499"/>
                <a:gd name="connsiteX4" fmla="*/ 4612 w 79362"/>
                <a:gd name="connsiteY4" fmla="*/ 5901 h 79499"/>
                <a:gd name="connsiteX5" fmla="*/ 4654 w 79362"/>
                <a:gd name="connsiteY5" fmla="*/ 29928 h 7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362" h="79499">
                  <a:moveTo>
                    <a:pt x="48934" y="74297"/>
                  </a:moveTo>
                  <a:cubicBezTo>
                    <a:pt x="55913" y="81233"/>
                    <a:pt x="67182" y="81233"/>
                    <a:pt x="74161" y="74297"/>
                  </a:cubicBezTo>
                  <a:cubicBezTo>
                    <a:pt x="81097" y="67319"/>
                    <a:pt x="81097" y="56049"/>
                    <a:pt x="74161" y="49071"/>
                  </a:cubicBezTo>
                  <a:lnTo>
                    <a:pt x="29881" y="4612"/>
                  </a:lnTo>
                  <a:cubicBezTo>
                    <a:pt x="22547" y="-2009"/>
                    <a:pt x="11234" y="-1432"/>
                    <a:pt x="4612" y="5901"/>
                  </a:cubicBezTo>
                  <a:cubicBezTo>
                    <a:pt x="-1554" y="12730"/>
                    <a:pt x="-1535" y="23121"/>
                    <a:pt x="4654" y="29928"/>
                  </a:cubicBezTo>
                  <a:close/>
                </a:path>
              </a:pathLst>
            </a:custGeom>
            <a:solidFill>
              <a:schemeClr val="lt1"/>
            </a:solidFill>
            <a:ln w="11906" cap="flat">
              <a:solidFill>
                <a:schemeClr val="dk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9F8EC7A3-7598-8C25-ACC1-6713C5FC6F9E}"/>
                </a:ext>
              </a:extLst>
            </p:cNvPr>
            <p:cNvSpPr/>
            <p:nvPr/>
          </p:nvSpPr>
          <p:spPr>
            <a:xfrm>
              <a:off x="3754660" y="3145181"/>
              <a:ext cx="78516" cy="78350"/>
            </a:xfrm>
            <a:custGeom>
              <a:avLst/>
              <a:gdLst>
                <a:gd name="connsiteX0" fmla="*/ 18263 w 78516"/>
                <a:gd name="connsiteY0" fmla="*/ 78332 h 78350"/>
                <a:gd name="connsiteX1" fmla="*/ 30965 w 78516"/>
                <a:gd name="connsiteY1" fmla="*/ 73054 h 78350"/>
                <a:gd name="connsiteX2" fmla="*/ 75156 w 78516"/>
                <a:gd name="connsiteY2" fmla="*/ 28327 h 78350"/>
                <a:gd name="connsiteX3" fmla="*/ 71060 w 78516"/>
                <a:gd name="connsiteY3" fmla="*/ 3360 h 78350"/>
                <a:gd name="connsiteX4" fmla="*/ 49929 w 78516"/>
                <a:gd name="connsiteY4" fmla="*/ 3548 h 78350"/>
                <a:gd name="connsiteX5" fmla="*/ 5202 w 78516"/>
                <a:gd name="connsiteY5" fmla="*/ 48275 h 78350"/>
                <a:gd name="connsiteX6" fmla="*/ 5202 w 78516"/>
                <a:gd name="connsiteY6" fmla="*/ 73502 h 78350"/>
                <a:gd name="connsiteX7" fmla="*/ 18263 w 78516"/>
                <a:gd name="connsiteY7" fmla="*/ 78332 h 7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16" h="78350">
                  <a:moveTo>
                    <a:pt x="18263" y="78332"/>
                  </a:moveTo>
                  <a:cubicBezTo>
                    <a:pt x="23031" y="78336"/>
                    <a:pt x="27603" y="76436"/>
                    <a:pt x="30965" y="73054"/>
                  </a:cubicBezTo>
                  <a:lnTo>
                    <a:pt x="75156" y="28327"/>
                  </a:lnTo>
                  <a:cubicBezTo>
                    <a:pt x="80919" y="20301"/>
                    <a:pt x="79086" y="9123"/>
                    <a:pt x="71060" y="3360"/>
                  </a:cubicBezTo>
                  <a:cubicBezTo>
                    <a:pt x="64728" y="-1188"/>
                    <a:pt x="56180" y="-1112"/>
                    <a:pt x="49929" y="3548"/>
                  </a:cubicBezTo>
                  <a:lnTo>
                    <a:pt x="5202" y="48275"/>
                  </a:lnTo>
                  <a:cubicBezTo>
                    <a:pt x="-1734" y="55254"/>
                    <a:pt x="-1734" y="66523"/>
                    <a:pt x="5202" y="73502"/>
                  </a:cubicBezTo>
                  <a:cubicBezTo>
                    <a:pt x="8725" y="76810"/>
                    <a:pt x="13436" y="78552"/>
                    <a:pt x="18263" y="78332"/>
                  </a:cubicBezTo>
                  <a:close/>
                </a:path>
              </a:pathLst>
            </a:custGeom>
            <a:solidFill>
              <a:schemeClr val="lt1"/>
            </a:solidFill>
            <a:ln w="11906" cap="flat">
              <a:solidFill>
                <a:schemeClr val="dk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BF39FA0A-70CD-F493-DE2D-58C805D0911C}"/>
                </a:ext>
              </a:extLst>
            </p:cNvPr>
            <p:cNvSpPr/>
            <p:nvPr/>
          </p:nvSpPr>
          <p:spPr>
            <a:xfrm>
              <a:off x="3214637" y="3373260"/>
              <a:ext cx="98399" cy="35781"/>
            </a:xfrm>
            <a:custGeom>
              <a:avLst/>
              <a:gdLst>
                <a:gd name="connsiteX0" fmla="*/ 80509 w 98399"/>
                <a:gd name="connsiteY0" fmla="*/ 0 h 35781"/>
                <a:gd name="connsiteX1" fmla="*/ 17891 w 98399"/>
                <a:gd name="connsiteY1" fmla="*/ 0 h 35781"/>
                <a:gd name="connsiteX2" fmla="*/ 0 w 98399"/>
                <a:gd name="connsiteY2" fmla="*/ 17891 h 35781"/>
                <a:gd name="connsiteX3" fmla="*/ 17891 w 98399"/>
                <a:gd name="connsiteY3" fmla="*/ 35782 h 35781"/>
                <a:gd name="connsiteX4" fmla="*/ 80509 w 98399"/>
                <a:gd name="connsiteY4" fmla="*/ 35782 h 35781"/>
                <a:gd name="connsiteX5" fmla="*/ 98400 w 98399"/>
                <a:gd name="connsiteY5" fmla="*/ 17891 h 35781"/>
                <a:gd name="connsiteX6" fmla="*/ 80509 w 98399"/>
                <a:gd name="connsiteY6" fmla="*/ 0 h 35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399" h="35781">
                  <a:moveTo>
                    <a:pt x="80509" y="0"/>
                  </a:moveTo>
                  <a:lnTo>
                    <a:pt x="17891" y="0"/>
                  </a:lnTo>
                  <a:cubicBezTo>
                    <a:pt x="8010" y="0"/>
                    <a:pt x="0" y="8010"/>
                    <a:pt x="0" y="17891"/>
                  </a:cubicBezTo>
                  <a:cubicBezTo>
                    <a:pt x="0" y="27772"/>
                    <a:pt x="8010" y="35782"/>
                    <a:pt x="17891" y="35782"/>
                  </a:cubicBezTo>
                  <a:lnTo>
                    <a:pt x="80509" y="35782"/>
                  </a:lnTo>
                  <a:cubicBezTo>
                    <a:pt x="90390" y="35782"/>
                    <a:pt x="98400" y="27772"/>
                    <a:pt x="98400" y="17891"/>
                  </a:cubicBezTo>
                  <a:cubicBezTo>
                    <a:pt x="98400" y="8010"/>
                    <a:pt x="90390" y="0"/>
                    <a:pt x="80509" y="0"/>
                  </a:cubicBezTo>
                  <a:close/>
                </a:path>
              </a:pathLst>
            </a:custGeom>
            <a:solidFill>
              <a:schemeClr val="lt1"/>
            </a:solidFill>
            <a:ln w="11906" cap="flat">
              <a:solidFill>
                <a:schemeClr val="dk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3E7A5126-D04F-B4F5-EAEC-06E602C4C254}"/>
                </a:ext>
              </a:extLst>
            </p:cNvPr>
            <p:cNvSpPr/>
            <p:nvPr/>
          </p:nvSpPr>
          <p:spPr>
            <a:xfrm>
              <a:off x="3310182" y="3562537"/>
              <a:ext cx="80062" cy="80509"/>
            </a:xfrm>
            <a:custGeom>
              <a:avLst/>
              <a:gdLst>
                <a:gd name="connsiteX0" fmla="*/ 50534 w 80062"/>
                <a:gd name="connsiteY0" fmla="*/ 4302 h 80509"/>
                <a:gd name="connsiteX1" fmla="*/ 6254 w 80062"/>
                <a:gd name="connsiteY1" fmla="*/ 49029 h 80509"/>
                <a:gd name="connsiteX2" fmla="*/ 4302 w 80062"/>
                <a:gd name="connsiteY2" fmla="*/ 74255 h 80509"/>
                <a:gd name="connsiteX3" fmla="*/ 29529 w 80062"/>
                <a:gd name="connsiteY3" fmla="*/ 76207 h 80509"/>
                <a:gd name="connsiteX4" fmla="*/ 31480 w 80062"/>
                <a:gd name="connsiteY4" fmla="*/ 74255 h 80509"/>
                <a:gd name="connsiteX5" fmla="*/ 75760 w 80062"/>
                <a:gd name="connsiteY5" fmla="*/ 29528 h 80509"/>
                <a:gd name="connsiteX6" fmla="*/ 73809 w 80062"/>
                <a:gd name="connsiteY6" fmla="*/ 4302 h 80509"/>
                <a:gd name="connsiteX7" fmla="*/ 50534 w 80062"/>
                <a:gd name="connsiteY7" fmla="*/ 4302 h 8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062" h="80509">
                  <a:moveTo>
                    <a:pt x="50534" y="4302"/>
                  </a:moveTo>
                  <a:lnTo>
                    <a:pt x="6254" y="49029"/>
                  </a:lnTo>
                  <a:cubicBezTo>
                    <a:pt x="-1251" y="55456"/>
                    <a:pt x="-2125" y="66750"/>
                    <a:pt x="4302" y="74255"/>
                  </a:cubicBezTo>
                  <a:cubicBezTo>
                    <a:pt x="10730" y="81761"/>
                    <a:pt x="22024" y="82634"/>
                    <a:pt x="29529" y="76207"/>
                  </a:cubicBezTo>
                  <a:cubicBezTo>
                    <a:pt x="30229" y="75608"/>
                    <a:pt x="30881" y="74955"/>
                    <a:pt x="31480" y="74255"/>
                  </a:cubicBezTo>
                  <a:lnTo>
                    <a:pt x="75760" y="29528"/>
                  </a:lnTo>
                  <a:cubicBezTo>
                    <a:pt x="82188" y="22023"/>
                    <a:pt x="81314" y="10729"/>
                    <a:pt x="73809" y="4302"/>
                  </a:cubicBezTo>
                  <a:cubicBezTo>
                    <a:pt x="67111" y="-1434"/>
                    <a:pt x="57233" y="-1434"/>
                    <a:pt x="50534" y="4302"/>
                  </a:cubicBezTo>
                  <a:close/>
                </a:path>
              </a:pathLst>
            </a:custGeom>
            <a:solidFill>
              <a:schemeClr val="lt1"/>
            </a:solidFill>
            <a:ln w="11906" cap="flat">
              <a:solidFill>
                <a:schemeClr val="dk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70E17AEB-359C-F074-4EFF-3F4C93E995C7}"/>
                </a:ext>
              </a:extLst>
            </p:cNvPr>
            <p:cNvSpPr/>
            <p:nvPr/>
          </p:nvSpPr>
          <p:spPr>
            <a:xfrm>
              <a:off x="3754455" y="3557539"/>
              <a:ext cx="82219" cy="82294"/>
            </a:xfrm>
            <a:custGeom>
              <a:avLst/>
              <a:gdLst>
                <a:gd name="connsiteX0" fmla="*/ 31170 w 82219"/>
                <a:gd name="connsiteY0" fmla="*/ 5901 h 82294"/>
                <a:gd name="connsiteX1" fmla="*/ 5901 w 82219"/>
                <a:gd name="connsiteY1" fmla="*/ 4612 h 82294"/>
                <a:gd name="connsiteX2" fmla="*/ 4612 w 82219"/>
                <a:gd name="connsiteY2" fmla="*/ 29881 h 82294"/>
                <a:gd name="connsiteX3" fmla="*/ 5854 w 82219"/>
                <a:gd name="connsiteY3" fmla="*/ 31127 h 82294"/>
                <a:gd name="connsiteX4" fmla="*/ 50582 w 82219"/>
                <a:gd name="connsiteY4" fmla="*/ 75854 h 82294"/>
                <a:gd name="connsiteX5" fmla="*/ 75779 w 82219"/>
                <a:gd name="connsiteY5" fmla="*/ 78150 h 82294"/>
                <a:gd name="connsiteX6" fmla="*/ 78075 w 82219"/>
                <a:gd name="connsiteY6" fmla="*/ 52953 h 82294"/>
                <a:gd name="connsiteX7" fmla="*/ 75182 w 82219"/>
                <a:gd name="connsiteY7" fmla="*/ 50181 h 82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2219" h="82294">
                  <a:moveTo>
                    <a:pt x="31170" y="5901"/>
                  </a:moveTo>
                  <a:cubicBezTo>
                    <a:pt x="24549" y="-1432"/>
                    <a:pt x="13235" y="-2009"/>
                    <a:pt x="5901" y="4612"/>
                  </a:cubicBezTo>
                  <a:cubicBezTo>
                    <a:pt x="-1432" y="11233"/>
                    <a:pt x="-2009" y="22547"/>
                    <a:pt x="4612" y="29881"/>
                  </a:cubicBezTo>
                  <a:cubicBezTo>
                    <a:pt x="5006" y="30316"/>
                    <a:pt x="5421" y="30733"/>
                    <a:pt x="5854" y="31127"/>
                  </a:cubicBezTo>
                  <a:lnTo>
                    <a:pt x="50582" y="75854"/>
                  </a:lnTo>
                  <a:cubicBezTo>
                    <a:pt x="56906" y="83446"/>
                    <a:pt x="68187" y="84474"/>
                    <a:pt x="75779" y="78150"/>
                  </a:cubicBezTo>
                  <a:cubicBezTo>
                    <a:pt x="83371" y="71826"/>
                    <a:pt x="84398" y="60545"/>
                    <a:pt x="78075" y="52953"/>
                  </a:cubicBezTo>
                  <a:cubicBezTo>
                    <a:pt x="77217" y="51924"/>
                    <a:pt x="76247" y="50994"/>
                    <a:pt x="75182" y="50181"/>
                  </a:cubicBezTo>
                  <a:close/>
                </a:path>
              </a:pathLst>
            </a:custGeom>
            <a:solidFill>
              <a:schemeClr val="lt1"/>
            </a:solidFill>
            <a:ln w="11906" cap="flat">
              <a:solidFill>
                <a:schemeClr val="dk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3E1AFA3D-10CD-6666-FE5B-A350C10A75DF}"/>
                </a:ext>
              </a:extLst>
            </p:cNvPr>
            <p:cNvSpPr/>
            <p:nvPr/>
          </p:nvSpPr>
          <p:spPr>
            <a:xfrm>
              <a:off x="3829637" y="3372633"/>
              <a:ext cx="98399" cy="35781"/>
            </a:xfrm>
            <a:custGeom>
              <a:avLst/>
              <a:gdLst>
                <a:gd name="connsiteX0" fmla="*/ 80509 w 98399"/>
                <a:gd name="connsiteY0" fmla="*/ 0 h 35781"/>
                <a:gd name="connsiteX1" fmla="*/ 17891 w 98399"/>
                <a:gd name="connsiteY1" fmla="*/ 0 h 35781"/>
                <a:gd name="connsiteX2" fmla="*/ 0 w 98399"/>
                <a:gd name="connsiteY2" fmla="*/ 17891 h 35781"/>
                <a:gd name="connsiteX3" fmla="*/ 17891 w 98399"/>
                <a:gd name="connsiteY3" fmla="*/ 35782 h 35781"/>
                <a:gd name="connsiteX4" fmla="*/ 80509 w 98399"/>
                <a:gd name="connsiteY4" fmla="*/ 35782 h 35781"/>
                <a:gd name="connsiteX5" fmla="*/ 98400 w 98399"/>
                <a:gd name="connsiteY5" fmla="*/ 17891 h 35781"/>
                <a:gd name="connsiteX6" fmla="*/ 80509 w 98399"/>
                <a:gd name="connsiteY6" fmla="*/ 0 h 35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399" h="35781">
                  <a:moveTo>
                    <a:pt x="80509" y="0"/>
                  </a:moveTo>
                  <a:lnTo>
                    <a:pt x="17891" y="0"/>
                  </a:lnTo>
                  <a:cubicBezTo>
                    <a:pt x="8010" y="0"/>
                    <a:pt x="0" y="8010"/>
                    <a:pt x="0" y="17891"/>
                  </a:cubicBezTo>
                  <a:cubicBezTo>
                    <a:pt x="0" y="27772"/>
                    <a:pt x="8010" y="35782"/>
                    <a:pt x="17891" y="35782"/>
                  </a:cubicBezTo>
                  <a:lnTo>
                    <a:pt x="80509" y="35782"/>
                  </a:lnTo>
                  <a:cubicBezTo>
                    <a:pt x="90390" y="35782"/>
                    <a:pt x="98400" y="27772"/>
                    <a:pt x="98400" y="17891"/>
                  </a:cubicBezTo>
                  <a:cubicBezTo>
                    <a:pt x="98400" y="8010"/>
                    <a:pt x="90390" y="0"/>
                    <a:pt x="80509" y="0"/>
                  </a:cubicBezTo>
                  <a:close/>
                </a:path>
              </a:pathLst>
            </a:custGeom>
            <a:solidFill>
              <a:schemeClr val="lt1"/>
            </a:solidFill>
            <a:ln w="11906" cap="flat">
              <a:solidFill>
                <a:schemeClr val="dk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pic>
          <p:nvPicPr>
            <p:cNvPr id="9" name="Picture 8" descr="Clusters of black grapes growing on vines">
              <a:extLst>
                <a:ext uri="{FF2B5EF4-FFF2-40B4-BE49-F238E27FC236}">
                  <a16:creationId xmlns:a16="http://schemas.microsoft.com/office/drawing/2014/main" id="{FF2C063E-65E0-E09C-BCA8-9C6DC44E3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3429" y="4475365"/>
              <a:ext cx="2230248" cy="148683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DE6AF1C-9736-CA8A-0096-ECFDDCA5EC0B}"/>
                </a:ext>
              </a:extLst>
            </p:cNvPr>
            <p:cNvSpPr txBox="1"/>
            <p:nvPr/>
          </p:nvSpPr>
          <p:spPr>
            <a:xfrm>
              <a:off x="694850" y="1034247"/>
              <a:ext cx="46203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</a:rPr>
                <a:t>Human Head and Brain (Flipping Horizontal and changing from black to white).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993B284-C0FB-6685-AF7E-03022F52EC4D}"/>
                </a:ext>
              </a:extLst>
            </p:cNvPr>
            <p:cNvSpPr txBox="1"/>
            <p:nvPr/>
          </p:nvSpPr>
          <p:spPr>
            <a:xfrm>
              <a:off x="750473" y="4026218"/>
              <a:ext cx="46203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</a:rPr>
                <a:t>Vineyard (Transparency Effect 30%)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37B8AFF-27A8-7ECB-0154-A61872AAFD41}"/>
                </a:ext>
              </a:extLst>
            </p:cNvPr>
            <p:cNvSpPr txBox="1"/>
            <p:nvPr/>
          </p:nvSpPr>
          <p:spPr>
            <a:xfrm>
              <a:off x="694851" y="2516214"/>
              <a:ext cx="46203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</a:rPr>
                <a:t>Lightbulb (Changing from Black to White).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5234917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8343edf-312e-4ead-9aa6-68e654056cf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7A02035D45FB4E8AF6B0E285C2825D" ma:contentTypeVersion="13" ma:contentTypeDescription="Create a new document." ma:contentTypeScope="" ma:versionID="e30b9d5d3e61ec10c038a46f5306ec35">
  <xsd:schema xmlns:xsd="http://www.w3.org/2001/XMLSchema" xmlns:xs="http://www.w3.org/2001/XMLSchema" xmlns:p="http://schemas.microsoft.com/office/2006/metadata/properties" xmlns:ns3="b8343edf-312e-4ead-9aa6-68e654056cf9" xmlns:ns4="f1f1f328-147b-49f8-9826-3d8322997093" targetNamespace="http://schemas.microsoft.com/office/2006/metadata/properties" ma:root="true" ma:fieldsID="3389e53b51de052182910271a1711160" ns3:_="" ns4:_="">
    <xsd:import namespace="b8343edf-312e-4ead-9aa6-68e654056cf9"/>
    <xsd:import namespace="f1f1f328-147b-49f8-9826-3d832299709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343edf-312e-4ead-9aa6-68e654056c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f1f328-147b-49f8-9826-3d832299709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FE755E-EB2D-44E6-BB70-B68EAB745EDE}">
  <ds:schemaRefs>
    <ds:schemaRef ds:uri="f1f1f328-147b-49f8-9826-3d8322997093"/>
    <ds:schemaRef ds:uri="http://purl.org/dc/elements/1.1/"/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b8343edf-312e-4ead-9aa6-68e654056cf9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C404B5E-FC10-4E7A-9452-47B208391BA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EFD6FB7-6577-4032-90AB-195FF6D972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343edf-312e-4ead-9aa6-68e654056cf9"/>
    <ds:schemaRef ds:uri="f1f1f328-147b-49f8-9826-3d83229970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6118</TotalTime>
  <Words>1095</Words>
  <Application>Microsoft Office PowerPoint</Application>
  <PresentationFormat>Widescreen</PresentationFormat>
  <Paragraphs>139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Aptos</vt:lpstr>
      <vt:lpstr>Arial</vt:lpstr>
      <vt:lpstr>Century Gothic</vt:lpstr>
      <vt:lpstr>Courier New</vt:lpstr>
      <vt:lpstr>Mongolian Baiti</vt:lpstr>
      <vt:lpstr>Wingdings</vt:lpstr>
      <vt:lpstr>Wingdings 3</vt:lpstr>
      <vt:lpstr>Slice</vt:lpstr>
      <vt:lpstr>“Quality in Every Drop”  Data Insights into Wine Excellence</vt:lpstr>
      <vt:lpstr>AGENDA</vt:lpstr>
      <vt:lpstr>Introduction</vt:lpstr>
      <vt:lpstr>Distribution of Wine Quality </vt:lpstr>
      <vt:lpstr>Correlation Between Attributes</vt:lpstr>
      <vt:lpstr>Relationship Between Alcohol Content and Wine Quality</vt:lpstr>
      <vt:lpstr>Recommendations for Improving Wine Quality  and Business Outcomes</vt:lpstr>
      <vt:lpstr>Design Thinking and Principles in Presentation Design</vt:lpstr>
      <vt:lpstr>Image Descriptions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Florence Braut</dc:creator>
  <cp:lastModifiedBy>Florence Braut</cp:lastModifiedBy>
  <cp:revision>2</cp:revision>
  <dcterms:created xsi:type="dcterms:W3CDTF">2024-11-25T11:07:47Z</dcterms:created>
  <dcterms:modified xsi:type="dcterms:W3CDTF">2024-12-05T11:19:54Z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0x010100AA7A02035D45FB4E8AF6B0E285C2825D</vt:lpwstr>
  </property>
</Properties>
</file>